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37"/>
  </p:notesMasterIdLst>
  <p:sldIdLst>
    <p:sldId id="256" r:id="rId3"/>
    <p:sldId id="257" r:id="rId4"/>
    <p:sldId id="280" r:id="rId5"/>
    <p:sldId id="281" r:id="rId6"/>
    <p:sldId id="299" r:id="rId7"/>
    <p:sldId id="282" r:id="rId8"/>
    <p:sldId id="283" r:id="rId9"/>
    <p:sldId id="284" r:id="rId10"/>
    <p:sldId id="259" r:id="rId11"/>
    <p:sldId id="261" r:id="rId12"/>
    <p:sldId id="263" r:id="rId13"/>
    <p:sldId id="264" r:id="rId14"/>
    <p:sldId id="265" r:id="rId15"/>
    <p:sldId id="267" r:id="rId16"/>
    <p:sldId id="269" r:id="rId17"/>
    <p:sldId id="273" r:id="rId18"/>
    <p:sldId id="274" r:id="rId19"/>
    <p:sldId id="275" r:id="rId20"/>
    <p:sldId id="272" r:id="rId21"/>
    <p:sldId id="285" r:id="rId22"/>
    <p:sldId id="286" r:id="rId23"/>
    <p:sldId id="287" r:id="rId24"/>
    <p:sldId id="288" r:id="rId25"/>
    <p:sldId id="289" r:id="rId26"/>
    <p:sldId id="290" r:id="rId27"/>
    <p:sldId id="292" r:id="rId28"/>
    <p:sldId id="291" r:id="rId29"/>
    <p:sldId id="293" r:id="rId30"/>
    <p:sldId id="294" r:id="rId31"/>
    <p:sldId id="295" r:id="rId32"/>
    <p:sldId id="296" r:id="rId33"/>
    <p:sldId id="297" r:id="rId34"/>
    <p:sldId id="298" r:id="rId35"/>
    <p:sldId id="27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39"/>
    <p:restoredTop sz="84302"/>
  </p:normalViewPr>
  <p:slideViewPr>
    <p:cSldViewPr snapToGrid="0" snapToObjects="1">
      <p:cViewPr varScale="1">
        <p:scale>
          <a:sx n="86" d="100"/>
          <a:sy n="86" d="100"/>
        </p:scale>
        <p:origin x="792" y="192"/>
      </p:cViewPr>
      <p:guideLst/>
    </p:cSldViewPr>
  </p:slideViewPr>
  <p:notesTextViewPr>
    <p:cViewPr>
      <p:scale>
        <a:sx n="110" d="100"/>
        <a:sy n="110" d="100"/>
      </p:scale>
      <p:origin x="0" y="0"/>
    </p:cViewPr>
  </p:notesTextViewPr>
  <p:sorterViewPr>
    <p:cViewPr>
      <p:scale>
        <a:sx n="66" d="100"/>
        <a:sy n="66" d="100"/>
      </p:scale>
      <p:origin x="0" y="0"/>
    </p:cViewPr>
  </p:sorterViewPr>
  <p:notesViewPr>
    <p:cSldViewPr snapToGrid="0" snapToObjects="1">
      <p:cViewPr varScale="1">
        <p:scale>
          <a:sx n="84" d="100"/>
          <a:sy n="84" d="100"/>
        </p:scale>
        <p:origin x="268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6E16F-150F-6244-8230-CD49CB843C80}" type="datetimeFigureOut">
              <a:rPr lang="en-US" smtClean="0"/>
              <a:t>6/13/18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46BBE-B68A-554C-A9E9-A0A1141A82A8}" type="slidenum">
              <a:rPr lang="en-US" smtClean="0"/>
              <a:t>‹#›</a:t>
            </a:fld>
            <a:endParaRPr lang="en-US"/>
          </a:p>
        </p:txBody>
      </p:sp>
    </p:spTree>
    <p:extLst>
      <p:ext uri="{BB962C8B-B14F-4D97-AF65-F5344CB8AC3E}">
        <p14:creationId xmlns:p14="http://schemas.microsoft.com/office/powerpoint/2010/main" val="2138470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nocchi.xyz/glossary.html#term-time-serie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Parallel_comput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C46BBE-B68A-554C-A9E9-A0A1141A82A8}" type="slidenum">
              <a:rPr lang="en-US" smtClean="0"/>
              <a:t>1</a:t>
            </a:fld>
            <a:endParaRPr lang="en-US"/>
          </a:p>
        </p:txBody>
      </p:sp>
    </p:spTree>
    <p:extLst>
      <p:ext uri="{BB962C8B-B14F-4D97-AF65-F5344CB8AC3E}">
        <p14:creationId xmlns:p14="http://schemas.microsoft.com/office/powerpoint/2010/main" val="988234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different kinds of VMs that might be available</a:t>
            </a:r>
          </a:p>
        </p:txBody>
      </p:sp>
      <p:sp>
        <p:nvSpPr>
          <p:cNvPr id="4" name="Slide Number Placeholder 3"/>
          <p:cNvSpPr>
            <a:spLocks noGrp="1"/>
          </p:cNvSpPr>
          <p:nvPr>
            <p:ph type="sldNum" sz="quarter" idx="10"/>
          </p:nvPr>
        </p:nvSpPr>
        <p:spPr/>
        <p:txBody>
          <a:bodyPr/>
          <a:lstStyle/>
          <a:p>
            <a:fld id="{3BC46BBE-B68A-554C-A9E9-A0A1141A82A8}" type="slidenum">
              <a:rPr lang="en-US" smtClean="0"/>
              <a:t>12</a:t>
            </a:fld>
            <a:endParaRPr lang="en-US"/>
          </a:p>
        </p:txBody>
      </p:sp>
    </p:spTree>
    <p:extLst>
      <p:ext uri="{BB962C8B-B14F-4D97-AF65-F5344CB8AC3E}">
        <p14:creationId xmlns:p14="http://schemas.microsoft.com/office/powerpoint/2010/main" val="1580963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order to launch an instance, you will need to choose an image by going to the Images tab. There are a wide variety of images available and users add new public images regularly. If you know you need a specific piece of software like </a:t>
            </a:r>
            <a:r>
              <a:rPr lang="en-US" baseline="0" dirty="0" err="1"/>
              <a:t>Matlab</a:t>
            </a:r>
            <a:r>
              <a:rPr lang="en-US" baseline="0" dirty="0"/>
              <a:t> or Anaconda, then you can search for those terms and select an image that meets your needs from the tagged images. There are an immense number of tag options so feel free to dig around and see which ones apply to you and what other people find useful in their images (bioinformatics, specific operating systems, software, </a:t>
            </a:r>
            <a:r>
              <a:rPr lang="en-US" baseline="0" dirty="0" err="1"/>
              <a:t>docker</a:t>
            </a:r>
            <a:r>
              <a:rPr lang="en-US" baseline="0" dirty="0"/>
              <a:t> containers, </a:t>
            </a:r>
            <a:r>
              <a:rPr lang="en-US" baseline="0" dirty="0" err="1"/>
              <a:t>etc</a:t>
            </a:r>
            <a:r>
              <a:rPr lang="en-US" baseline="0" dirty="0"/>
              <a:t>) </a:t>
            </a:r>
            <a:endParaRPr lang="en-US" dirty="0"/>
          </a:p>
        </p:txBody>
      </p:sp>
      <p:sp>
        <p:nvSpPr>
          <p:cNvPr id="4" name="Slide Number Placeholder 3"/>
          <p:cNvSpPr>
            <a:spLocks noGrp="1"/>
          </p:cNvSpPr>
          <p:nvPr>
            <p:ph type="sldNum" sz="quarter" idx="10"/>
          </p:nvPr>
        </p:nvSpPr>
        <p:spPr/>
        <p:txBody>
          <a:bodyPr/>
          <a:lstStyle/>
          <a:p>
            <a:fld id="{3BC46BBE-B68A-554C-A9E9-A0A1141A82A8}" type="slidenum">
              <a:rPr lang="en-US" smtClean="0"/>
              <a:t>13</a:t>
            </a:fld>
            <a:endParaRPr lang="en-US"/>
          </a:p>
        </p:txBody>
      </p:sp>
    </p:spTree>
    <p:extLst>
      <p:ext uri="{BB962C8B-B14F-4D97-AF65-F5344CB8AC3E}">
        <p14:creationId xmlns:p14="http://schemas.microsoft.com/office/powerpoint/2010/main" val="223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clicking Launch</a:t>
            </a:r>
            <a:r>
              <a:rPr lang="en-US" baseline="0" dirty="0"/>
              <a:t> you will need to select options specific to the instance you want to run. In this case, I want to use v. 1.11 instead of an older version, I’m going to run on the nodes at IU and I want an m1.medium VM. This is also actually an example of an image that’s bound to a specific provider and IU is the only option available in the provider drop down. The same goes for the instance size. Since this requires an m1.medium or larger, the smaller options are not available in the drop down. Once you’ve configured the image to your liking, click launch instance at the bottom. </a:t>
            </a:r>
            <a:endParaRPr lang="en-US" dirty="0"/>
          </a:p>
        </p:txBody>
      </p:sp>
      <p:sp>
        <p:nvSpPr>
          <p:cNvPr id="4" name="Slide Number Placeholder 3"/>
          <p:cNvSpPr>
            <a:spLocks noGrp="1"/>
          </p:cNvSpPr>
          <p:nvPr>
            <p:ph type="sldNum" sz="quarter" idx="10"/>
          </p:nvPr>
        </p:nvSpPr>
        <p:spPr/>
        <p:txBody>
          <a:bodyPr/>
          <a:lstStyle/>
          <a:p>
            <a:fld id="{3BC46BBE-B68A-554C-A9E9-A0A1141A82A8}" type="slidenum">
              <a:rPr lang="en-US" smtClean="0"/>
              <a:t>14</a:t>
            </a:fld>
            <a:endParaRPr lang="en-US"/>
          </a:p>
        </p:txBody>
      </p:sp>
    </p:spTree>
    <p:extLst>
      <p:ext uri="{BB962C8B-B14F-4D97-AF65-F5344CB8AC3E}">
        <p14:creationId xmlns:p14="http://schemas.microsoft.com/office/powerpoint/2010/main" val="1144056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I've</a:t>
            </a:r>
            <a:r>
              <a:rPr lang="en-US" baseline="0" dirty="0"/>
              <a:t> clicked on Open </a:t>
            </a:r>
            <a:r>
              <a:rPr lang="en-US" dirty="0"/>
              <a:t>Web Desktop and as you can see it looks exactly like any other desktop, but has the added bonus of being preloaded with </a:t>
            </a:r>
            <a:r>
              <a:rPr lang="en-US" dirty="0" err="1"/>
              <a:t>Matlab</a:t>
            </a:r>
            <a:r>
              <a:rPr lang="en-US" dirty="0"/>
              <a:t> (extra added bonus,</a:t>
            </a:r>
            <a:r>
              <a:rPr lang="en-US" baseline="0" dirty="0"/>
              <a:t> no license needed)</a:t>
            </a:r>
            <a:r>
              <a:rPr lang="en-US" dirty="0"/>
              <a:t>. You can now double click</a:t>
            </a:r>
            <a:r>
              <a:rPr lang="en-US" baseline="0" dirty="0"/>
              <a:t> on </a:t>
            </a:r>
            <a:r>
              <a:rPr lang="en-US" baseline="0" dirty="0" err="1"/>
              <a:t>matlab</a:t>
            </a:r>
            <a:r>
              <a:rPr lang="en-US" baseline="0" dirty="0"/>
              <a:t> to open the application and run the software exactly as you would on your own machine. Depending on the size of the VM you selected, you should be able to run much larger computations than you would on your personal laptop since you’ll have access to more CPUs. Jet stream uses </a:t>
            </a:r>
            <a:r>
              <a:rPr lang="en-US" baseline="0" dirty="0" err="1"/>
              <a:t>atmoshphere</a:t>
            </a:r>
            <a:r>
              <a:rPr lang="en-US" baseline="0" dirty="0"/>
              <a:t> </a:t>
            </a:r>
            <a:r>
              <a:rPr lang="en-US" baseline="0" dirty="0" err="1"/>
              <a:t>api</a:t>
            </a:r>
            <a:r>
              <a:rPr lang="en-US" baseline="0" dirty="0"/>
              <a:t> for this interaction and display </a:t>
            </a:r>
          </a:p>
        </p:txBody>
      </p:sp>
      <p:sp>
        <p:nvSpPr>
          <p:cNvPr id="4" name="Slide Number Placeholder 3"/>
          <p:cNvSpPr>
            <a:spLocks noGrp="1"/>
          </p:cNvSpPr>
          <p:nvPr>
            <p:ph type="sldNum" sz="quarter" idx="10"/>
          </p:nvPr>
        </p:nvSpPr>
        <p:spPr/>
        <p:txBody>
          <a:bodyPr/>
          <a:lstStyle/>
          <a:p>
            <a:fld id="{3BC46BBE-B68A-554C-A9E9-A0A1141A82A8}" type="slidenum">
              <a:rPr lang="en-US" smtClean="0"/>
              <a:t>15</a:t>
            </a:fld>
            <a:endParaRPr lang="en-US"/>
          </a:p>
        </p:txBody>
      </p:sp>
    </p:spTree>
    <p:extLst>
      <p:ext uri="{BB962C8B-B14F-4D97-AF65-F5344CB8AC3E}">
        <p14:creationId xmlns:p14="http://schemas.microsoft.com/office/powerpoint/2010/main" val="1888132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Now we’ll take a look at how to modify a base image to meet</a:t>
            </a:r>
            <a:r>
              <a:rPr lang="en-US" b="0" baseline="0" dirty="0"/>
              <a:t> your personal requirements. This particular display, while similar to the last, is of a basic </a:t>
            </a:r>
            <a:r>
              <a:rPr lang="en-US" b="0" dirty="0"/>
              <a:t>CentOS 6 Development image (no </a:t>
            </a:r>
            <a:r>
              <a:rPr lang="en-US" b="0" dirty="0" err="1"/>
              <a:t>matlab</a:t>
            </a:r>
            <a:r>
              <a:rPr lang="en-US" b="0" dirty="0"/>
              <a:t>). I’ve opened up the Web Desktop again,</a:t>
            </a:r>
            <a:r>
              <a:rPr lang="en-US" b="0" baseline="0" dirty="0"/>
              <a:t> and then opened a terminal emulator which is under the Applications menu at the top under System Tools. Because this Image is basically a blank slate, it doesn’t have the </a:t>
            </a:r>
            <a:r>
              <a:rPr lang="en-US" b="0" baseline="0" dirty="0" err="1"/>
              <a:t>samtools</a:t>
            </a:r>
            <a:r>
              <a:rPr lang="en-US" b="0" baseline="0" dirty="0"/>
              <a:t> package that I want to use in post processing of some DNA sequences. Since I have root access when using a VM I can </a:t>
            </a:r>
            <a:r>
              <a:rPr lang="en-US" b="0" baseline="0" dirty="0" err="1"/>
              <a:t>sudo</a:t>
            </a:r>
            <a:r>
              <a:rPr lang="en-US" b="0" baseline="0" dirty="0"/>
              <a:t> to root and make use of yum to install </a:t>
            </a:r>
            <a:r>
              <a:rPr lang="en-US" b="0" baseline="0" dirty="0" err="1"/>
              <a:t>samtools</a:t>
            </a:r>
            <a:r>
              <a:rPr lang="en-US" b="0" baseline="0" dirty="0"/>
              <a:t>. </a:t>
            </a:r>
          </a:p>
        </p:txBody>
      </p:sp>
      <p:sp>
        <p:nvSpPr>
          <p:cNvPr id="4" name="Slide Number Placeholder 3"/>
          <p:cNvSpPr>
            <a:spLocks noGrp="1"/>
          </p:cNvSpPr>
          <p:nvPr>
            <p:ph type="sldNum" sz="quarter" idx="10"/>
          </p:nvPr>
        </p:nvSpPr>
        <p:spPr/>
        <p:txBody>
          <a:bodyPr/>
          <a:lstStyle/>
          <a:p>
            <a:fld id="{3BC46BBE-B68A-554C-A9E9-A0A1141A82A8}" type="slidenum">
              <a:rPr lang="en-US" smtClean="0"/>
              <a:t>16</a:t>
            </a:fld>
            <a:endParaRPr lang="en-US"/>
          </a:p>
        </p:txBody>
      </p:sp>
    </p:spTree>
    <p:extLst>
      <p:ext uri="{BB962C8B-B14F-4D97-AF65-F5344CB8AC3E}">
        <p14:creationId xmlns:p14="http://schemas.microsoft.com/office/powerpoint/2010/main" val="104610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the yum install works and now </a:t>
            </a:r>
            <a:r>
              <a:rPr lang="en-US" baseline="0" dirty="0" err="1"/>
              <a:t>Samtools</a:t>
            </a:r>
            <a:r>
              <a:rPr lang="en-US" baseline="0" dirty="0"/>
              <a:t> is available everywhere on this image. </a:t>
            </a:r>
          </a:p>
        </p:txBody>
      </p:sp>
      <p:sp>
        <p:nvSpPr>
          <p:cNvPr id="4" name="Slide Number Placeholder 3"/>
          <p:cNvSpPr>
            <a:spLocks noGrp="1"/>
          </p:cNvSpPr>
          <p:nvPr>
            <p:ph type="sldNum" sz="quarter" idx="10"/>
          </p:nvPr>
        </p:nvSpPr>
        <p:spPr/>
        <p:txBody>
          <a:bodyPr/>
          <a:lstStyle/>
          <a:p>
            <a:fld id="{3BC46BBE-B68A-554C-A9E9-A0A1141A82A8}" type="slidenum">
              <a:rPr lang="en-US" smtClean="0"/>
              <a:t>17</a:t>
            </a:fld>
            <a:endParaRPr lang="en-US"/>
          </a:p>
        </p:txBody>
      </p:sp>
    </p:spTree>
    <p:extLst>
      <p:ext uri="{BB962C8B-B14F-4D97-AF65-F5344CB8AC3E}">
        <p14:creationId xmlns:p14="http://schemas.microsoft.com/office/powerpoint/2010/main" val="2017743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that this image has </a:t>
            </a:r>
            <a:r>
              <a:rPr lang="en-US" baseline="0" dirty="0" err="1"/>
              <a:t>samtools</a:t>
            </a:r>
            <a:r>
              <a:rPr lang="en-US" baseline="0" dirty="0"/>
              <a:t> added to it, I want to save it so I can reuse it later without having to reinstall the software. In order to save an image, the instance must be active or stopped. Here you can see, I’ve stopped the instance and now I’m going to select Image under the Actions menu to save it. </a:t>
            </a:r>
          </a:p>
        </p:txBody>
      </p:sp>
      <p:sp>
        <p:nvSpPr>
          <p:cNvPr id="4" name="Slide Number Placeholder 3"/>
          <p:cNvSpPr>
            <a:spLocks noGrp="1"/>
          </p:cNvSpPr>
          <p:nvPr>
            <p:ph type="sldNum" sz="quarter" idx="10"/>
          </p:nvPr>
        </p:nvSpPr>
        <p:spPr/>
        <p:txBody>
          <a:bodyPr/>
          <a:lstStyle/>
          <a:p>
            <a:fld id="{3BC46BBE-B68A-554C-A9E9-A0A1141A82A8}" type="slidenum">
              <a:rPr lang="en-US" smtClean="0"/>
              <a:t>18</a:t>
            </a:fld>
            <a:endParaRPr lang="en-US"/>
          </a:p>
        </p:txBody>
      </p:sp>
    </p:spTree>
    <p:extLst>
      <p:ext uri="{BB962C8B-B14F-4D97-AF65-F5344CB8AC3E}">
        <p14:creationId xmlns:p14="http://schemas.microsoft.com/office/powerpoint/2010/main" val="722985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the general run down on how to use Jetstream. A few reminders:</a:t>
            </a:r>
            <a:r>
              <a:rPr lang="en-US" baseline="0" dirty="0"/>
              <a:t> </a:t>
            </a:r>
            <a:r>
              <a:rPr lang="en-US" dirty="0"/>
              <a:t>The more resources you request and the longer you</a:t>
            </a:r>
            <a:r>
              <a:rPr lang="en-US" baseline="0" dirty="0"/>
              <a:t> run the more SUs you consume and the faster you’ll run through your allocation. You’ll also be holding resources that other people may be waiting to use. If you need to run for extended periods of time, you certainly can but it’s best to keep limited. </a:t>
            </a:r>
          </a:p>
          <a:p>
            <a:endParaRPr lang="en-US" baseline="0" dirty="0"/>
          </a:p>
          <a:p>
            <a:r>
              <a:rPr lang="en-US" baseline="0" dirty="0"/>
              <a:t>While you can make any changes you want via root access, if you don’t save the image, everything will be lost once you kill the instance. Back up your work or you’ll have to start from scratch. </a:t>
            </a:r>
          </a:p>
          <a:p>
            <a:endParaRPr lang="en-US" baseline="0" dirty="0"/>
          </a:p>
          <a:p>
            <a:r>
              <a:rPr lang="en-US" baseline="0" dirty="0"/>
              <a:t>The wiki has detailed descriptions of even more functions for </a:t>
            </a:r>
            <a:r>
              <a:rPr lang="en-US" baseline="0" dirty="0" err="1"/>
              <a:t>jetstream</a:t>
            </a:r>
            <a:r>
              <a:rPr lang="en-US" baseline="0" dirty="0"/>
              <a:t> and also provides a link to the </a:t>
            </a:r>
            <a:r>
              <a:rPr lang="en-US" baseline="0" dirty="0" err="1"/>
              <a:t>jetstream</a:t>
            </a:r>
            <a:r>
              <a:rPr lang="en-US" baseline="0" dirty="0"/>
              <a:t> forum where you can confer with other users. </a:t>
            </a:r>
            <a:endParaRPr lang="en-US" dirty="0"/>
          </a:p>
        </p:txBody>
      </p:sp>
      <p:sp>
        <p:nvSpPr>
          <p:cNvPr id="4" name="Slide Number Placeholder 3"/>
          <p:cNvSpPr>
            <a:spLocks noGrp="1"/>
          </p:cNvSpPr>
          <p:nvPr>
            <p:ph type="sldNum" sz="quarter" idx="10"/>
          </p:nvPr>
        </p:nvSpPr>
        <p:spPr/>
        <p:txBody>
          <a:bodyPr/>
          <a:lstStyle/>
          <a:p>
            <a:fld id="{3BC46BBE-B68A-554C-A9E9-A0A1141A82A8}" type="slidenum">
              <a:rPr lang="en-US" smtClean="0"/>
              <a:t>19</a:t>
            </a:fld>
            <a:endParaRPr lang="en-US"/>
          </a:p>
        </p:txBody>
      </p:sp>
    </p:spTree>
    <p:extLst>
      <p:ext uri="{BB962C8B-B14F-4D97-AF65-F5344CB8AC3E}">
        <p14:creationId xmlns:p14="http://schemas.microsoft.com/office/powerpoint/2010/main" val="1245134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Openstack</a:t>
            </a:r>
            <a:r>
              <a:rPr lang="en-US" dirty="0"/>
              <a:t> is also available on Jetstream but it becomes more necessary on a bare metal system because of the lack of a large VM library. You need to pull from outside sources if not building your own from scratch. Less storage in </a:t>
            </a:r>
            <a:r>
              <a:rPr lang="en-US" dirty="0" err="1"/>
              <a:t>baremetal</a:t>
            </a:r>
            <a:r>
              <a:rPr lang="en-US" dirty="0"/>
              <a:t> as well since the point is the access to the hardware. This isn’t necessarily where you want to store a large data set for others in your field </a:t>
            </a:r>
          </a:p>
        </p:txBody>
      </p:sp>
      <p:sp>
        <p:nvSpPr>
          <p:cNvPr id="4" name="Slide Number Placeholder 3"/>
          <p:cNvSpPr>
            <a:spLocks noGrp="1"/>
          </p:cNvSpPr>
          <p:nvPr>
            <p:ph type="sldNum" sz="quarter" idx="10"/>
          </p:nvPr>
        </p:nvSpPr>
        <p:spPr/>
        <p:txBody>
          <a:bodyPr/>
          <a:lstStyle/>
          <a:p>
            <a:fld id="{3BC46BBE-B68A-554C-A9E9-A0A1141A82A8}" type="slidenum">
              <a:rPr lang="en-US" smtClean="0"/>
              <a:t>20</a:t>
            </a:fld>
            <a:endParaRPr lang="en-US"/>
          </a:p>
        </p:txBody>
      </p:sp>
    </p:spTree>
    <p:extLst>
      <p:ext uri="{BB962C8B-B14F-4D97-AF65-F5344CB8AC3E}">
        <p14:creationId xmlns:p14="http://schemas.microsoft.com/office/powerpoint/2010/main" val="3392396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programming interface </a:t>
            </a:r>
          </a:p>
        </p:txBody>
      </p:sp>
      <p:sp>
        <p:nvSpPr>
          <p:cNvPr id="4" name="Slide Number Placeholder 3"/>
          <p:cNvSpPr>
            <a:spLocks noGrp="1"/>
          </p:cNvSpPr>
          <p:nvPr>
            <p:ph type="sldNum" sz="quarter" idx="10"/>
          </p:nvPr>
        </p:nvSpPr>
        <p:spPr/>
        <p:txBody>
          <a:bodyPr/>
          <a:lstStyle/>
          <a:p>
            <a:fld id="{3BC46BBE-B68A-554C-A9E9-A0A1141A82A8}" type="slidenum">
              <a:rPr lang="en-US" smtClean="0"/>
              <a:t>21</a:t>
            </a:fld>
            <a:endParaRPr lang="en-US"/>
          </a:p>
        </p:txBody>
      </p:sp>
    </p:spTree>
    <p:extLst>
      <p:ext uri="{BB962C8B-B14F-4D97-AF65-F5344CB8AC3E}">
        <p14:creationId xmlns:p14="http://schemas.microsoft.com/office/powerpoint/2010/main" val="34989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As a quick run down, I’ll cover what</a:t>
            </a:r>
            <a:r>
              <a:rPr lang="en-US" sz="3600" baseline="0" dirty="0"/>
              <a:t> Jetstream is and how it is set up as well as how to access the system. I’ll then go more in depth about how to select and use images and make the most of your allocation. </a:t>
            </a:r>
            <a:endParaRPr lang="en-US" sz="3600" dirty="0"/>
          </a:p>
        </p:txBody>
      </p:sp>
      <p:sp>
        <p:nvSpPr>
          <p:cNvPr id="4" name="Slide Number Placeholder 3"/>
          <p:cNvSpPr>
            <a:spLocks noGrp="1"/>
          </p:cNvSpPr>
          <p:nvPr>
            <p:ph type="sldNum" sz="quarter" idx="10"/>
          </p:nvPr>
        </p:nvSpPr>
        <p:spPr/>
        <p:txBody>
          <a:bodyPr/>
          <a:lstStyle/>
          <a:p>
            <a:fld id="{3BC46BBE-B68A-554C-A9E9-A0A1141A82A8}" type="slidenum">
              <a:rPr lang="en-US" smtClean="0"/>
              <a:t>2</a:t>
            </a:fld>
            <a:endParaRPr lang="en-US"/>
          </a:p>
        </p:txBody>
      </p:sp>
    </p:spTree>
    <p:extLst>
      <p:ext uri="{BB962C8B-B14F-4D97-AF65-F5344CB8AC3E}">
        <p14:creationId xmlns:p14="http://schemas.microsoft.com/office/powerpoint/2010/main" val="2017857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t>
            </a:r>
            <a:r>
              <a:rPr lang="en-US" dirty="0" err="1"/>
              <a:t>tacc</a:t>
            </a:r>
            <a:r>
              <a:rPr lang="en-US" dirty="0"/>
              <a:t> provides open stack for chameleon there are some images available like on Jetstream</a:t>
            </a:r>
          </a:p>
        </p:txBody>
      </p:sp>
      <p:sp>
        <p:nvSpPr>
          <p:cNvPr id="4" name="Slide Number Placeholder 3"/>
          <p:cNvSpPr>
            <a:spLocks noGrp="1"/>
          </p:cNvSpPr>
          <p:nvPr>
            <p:ph type="sldNum" sz="quarter" idx="10"/>
          </p:nvPr>
        </p:nvSpPr>
        <p:spPr/>
        <p:txBody>
          <a:bodyPr/>
          <a:lstStyle/>
          <a:p>
            <a:fld id="{3BC46BBE-B68A-554C-A9E9-A0A1141A82A8}" type="slidenum">
              <a:rPr lang="en-US" smtClean="0"/>
              <a:t>22</a:t>
            </a:fld>
            <a:endParaRPr lang="en-US"/>
          </a:p>
        </p:txBody>
      </p:sp>
    </p:spTree>
    <p:extLst>
      <p:ext uri="{BB962C8B-B14F-4D97-AF65-F5344CB8AC3E}">
        <p14:creationId xmlns:p14="http://schemas.microsoft.com/office/powerpoint/2010/main" val="3906752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controlled through </a:t>
            </a:r>
            <a:r>
              <a:rPr lang="en-US" dirty="0" err="1"/>
              <a:t>openstack</a:t>
            </a:r>
            <a:r>
              <a:rPr lang="en-US" dirty="0"/>
              <a:t> as well. Controls who can talk to your instance.</a:t>
            </a:r>
          </a:p>
        </p:txBody>
      </p:sp>
      <p:sp>
        <p:nvSpPr>
          <p:cNvPr id="4" name="Slide Number Placeholder 3"/>
          <p:cNvSpPr>
            <a:spLocks noGrp="1"/>
          </p:cNvSpPr>
          <p:nvPr>
            <p:ph type="sldNum" sz="quarter" idx="10"/>
          </p:nvPr>
        </p:nvSpPr>
        <p:spPr/>
        <p:txBody>
          <a:bodyPr/>
          <a:lstStyle/>
          <a:p>
            <a:fld id="{3BC46BBE-B68A-554C-A9E9-A0A1141A82A8}" type="slidenum">
              <a:rPr lang="en-US" smtClean="0"/>
              <a:t>23</a:t>
            </a:fld>
            <a:endParaRPr lang="en-US"/>
          </a:p>
        </p:txBody>
      </p:sp>
    </p:spTree>
    <p:extLst>
      <p:ext uri="{BB962C8B-B14F-4D97-AF65-F5344CB8AC3E}">
        <p14:creationId xmlns:p14="http://schemas.microsoft.com/office/powerpoint/2010/main" val="160485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you want to do on your local machine this isn’t like logging into an HPC machine and running there so you have some root access </a:t>
            </a:r>
            <a:r>
              <a:rPr lang="en-US" dirty="0" err="1"/>
              <a:t>etc</a:t>
            </a:r>
            <a:r>
              <a:rPr lang="en-US" dirty="0"/>
              <a:t> no need for –user </a:t>
            </a:r>
          </a:p>
        </p:txBody>
      </p:sp>
      <p:sp>
        <p:nvSpPr>
          <p:cNvPr id="4" name="Slide Number Placeholder 3"/>
          <p:cNvSpPr>
            <a:spLocks noGrp="1"/>
          </p:cNvSpPr>
          <p:nvPr>
            <p:ph type="sldNum" sz="quarter" idx="10"/>
          </p:nvPr>
        </p:nvSpPr>
        <p:spPr/>
        <p:txBody>
          <a:bodyPr/>
          <a:lstStyle/>
          <a:p>
            <a:fld id="{3BC46BBE-B68A-554C-A9E9-A0A1141A82A8}" type="slidenum">
              <a:rPr lang="en-US" smtClean="0"/>
              <a:t>25</a:t>
            </a:fld>
            <a:endParaRPr lang="en-US"/>
          </a:p>
        </p:txBody>
      </p:sp>
    </p:spTree>
    <p:extLst>
      <p:ext uri="{BB962C8B-B14F-4D97-AF65-F5344CB8AC3E}">
        <p14:creationId xmlns:p14="http://schemas.microsoft.com/office/powerpoint/2010/main" val="637580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 values of the parameters by reading from the </a:t>
            </a:r>
            <a:r>
              <a:rPr lang="en-US" i="1" dirty="0"/>
              <a:t>OpenStack RC</a:t>
            </a:r>
            <a:r>
              <a:rPr lang="en-US" dirty="0"/>
              <a:t> script.</a:t>
            </a:r>
          </a:p>
        </p:txBody>
      </p:sp>
      <p:sp>
        <p:nvSpPr>
          <p:cNvPr id="4" name="Slide Number Placeholder 3"/>
          <p:cNvSpPr>
            <a:spLocks noGrp="1"/>
          </p:cNvSpPr>
          <p:nvPr>
            <p:ph type="sldNum" sz="quarter" idx="10"/>
          </p:nvPr>
        </p:nvSpPr>
        <p:spPr/>
        <p:txBody>
          <a:bodyPr/>
          <a:lstStyle/>
          <a:p>
            <a:fld id="{3BC46BBE-B68A-554C-A9E9-A0A1141A82A8}" type="slidenum">
              <a:rPr lang="en-US" smtClean="0"/>
              <a:t>26</a:t>
            </a:fld>
            <a:endParaRPr lang="en-US"/>
          </a:p>
        </p:txBody>
      </p:sp>
    </p:spTree>
    <p:extLst>
      <p:ext uri="{BB962C8B-B14F-4D97-AF65-F5344CB8AC3E}">
        <p14:creationId xmlns:p14="http://schemas.microsoft.com/office/powerpoint/2010/main" val="411872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Gnocchi metrics: the storage and indexing of </a:t>
            </a:r>
            <a:r>
              <a:rPr lang="en-US" dirty="0">
                <a:hlinkClick r:id="rId3"/>
              </a:rPr>
              <a:t>time series</a:t>
            </a:r>
            <a:r>
              <a:rPr lang="en-US" dirty="0"/>
              <a:t> data and resources at a large scale. rather than storing raw data points, it aggregates them before storing them. This built-in feature is different from most other </a:t>
            </a:r>
            <a:r>
              <a:rPr lang="en-US" dirty="0">
                <a:hlinkClick r:id="rId3"/>
              </a:rPr>
              <a:t>time series</a:t>
            </a:r>
            <a:r>
              <a:rPr lang="en-US" dirty="0"/>
              <a:t> databases, which usually support this mechanism as an option and compute aggregation (average, minimum, etc.) at query time.</a:t>
            </a:r>
          </a:p>
          <a:p>
            <a:r>
              <a:rPr lang="en-US" dirty="0"/>
              <a:t>Because Gnocchi computes all the aggregations at ingestion, getting the data back is extremely fast, as it just needs to read back the pre-computed results.</a:t>
            </a:r>
          </a:p>
          <a:p>
            <a:endParaRPr lang="en-US" dirty="0"/>
          </a:p>
          <a:p>
            <a:r>
              <a:rPr lang="en-US" dirty="0"/>
              <a:t>This is the part you need to do if you need storage on </a:t>
            </a:r>
            <a:r>
              <a:rPr lang="en-US" dirty="0" err="1"/>
              <a:t>baremetal</a:t>
            </a:r>
            <a:r>
              <a:rPr lang="en-US" dirty="0"/>
              <a:t> </a:t>
            </a:r>
          </a:p>
        </p:txBody>
      </p:sp>
      <p:sp>
        <p:nvSpPr>
          <p:cNvPr id="4" name="Slide Number Placeholder 3"/>
          <p:cNvSpPr>
            <a:spLocks noGrp="1"/>
          </p:cNvSpPr>
          <p:nvPr>
            <p:ph type="sldNum" sz="quarter" idx="10"/>
          </p:nvPr>
        </p:nvSpPr>
        <p:spPr/>
        <p:txBody>
          <a:bodyPr/>
          <a:lstStyle/>
          <a:p>
            <a:fld id="{3BC46BBE-B68A-554C-A9E9-A0A1141A82A8}" type="slidenum">
              <a:rPr lang="en-US" smtClean="0"/>
              <a:t>27</a:t>
            </a:fld>
            <a:endParaRPr lang="en-US"/>
          </a:p>
        </p:txBody>
      </p:sp>
    </p:spTree>
    <p:extLst>
      <p:ext uri="{BB962C8B-B14F-4D97-AF65-F5344CB8AC3E}">
        <p14:creationId xmlns:p14="http://schemas.microsoft.com/office/powerpoint/2010/main" val="1727451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there are similar kinds of things that are available on an HPC machine but you need to know what you need</a:t>
            </a:r>
          </a:p>
          <a:p>
            <a:r>
              <a:rPr lang="en-US" dirty="0"/>
              <a:t>You may filter for specific node types by selecting the checkboxes that match your filter criteria or by clicking the buttons such as </a:t>
            </a:r>
            <a:r>
              <a:rPr lang="en-US" i="1" dirty="0"/>
              <a:t>Compute</a:t>
            </a:r>
            <a:r>
              <a:rPr lang="en-US" dirty="0"/>
              <a:t> and </a:t>
            </a:r>
            <a:r>
              <a:rPr lang="en-US" i="1" dirty="0" err="1"/>
              <a:t>Infiniband</a:t>
            </a:r>
            <a:r>
              <a:rPr lang="en-US" i="1" dirty="0"/>
              <a:t> Support</a:t>
            </a:r>
            <a:r>
              <a:rPr lang="en-US" dirty="0"/>
              <a:t>. The numbers printed next to the node types indicate the total number of nodes of that certain type. After you have selected filter criteria, you can click the </a:t>
            </a:r>
            <a:r>
              <a:rPr lang="en-US" i="1" dirty="0"/>
              <a:t>View</a:t>
            </a:r>
            <a:r>
              <a:rPr lang="en-US" dirty="0"/>
              <a:t> button to see details of individual nodes that match your filtering criteria. </a:t>
            </a:r>
          </a:p>
        </p:txBody>
      </p:sp>
      <p:sp>
        <p:nvSpPr>
          <p:cNvPr id="4" name="Slide Number Placeholder 3"/>
          <p:cNvSpPr>
            <a:spLocks noGrp="1"/>
          </p:cNvSpPr>
          <p:nvPr>
            <p:ph type="sldNum" sz="quarter" idx="10"/>
          </p:nvPr>
        </p:nvSpPr>
        <p:spPr/>
        <p:txBody>
          <a:bodyPr/>
          <a:lstStyle/>
          <a:p>
            <a:fld id="{3BC46BBE-B68A-554C-A9E9-A0A1141A82A8}" type="slidenum">
              <a:rPr lang="en-US" smtClean="0"/>
              <a:t>28</a:t>
            </a:fld>
            <a:endParaRPr lang="en-US"/>
          </a:p>
        </p:txBody>
      </p:sp>
    </p:spTree>
    <p:extLst>
      <p:ext uri="{BB962C8B-B14F-4D97-AF65-F5344CB8AC3E}">
        <p14:creationId xmlns:p14="http://schemas.microsoft.com/office/powerpoint/2010/main" val="743422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Curl will help you check what is available and help you select clusters from the command line </a:t>
            </a:r>
          </a:p>
        </p:txBody>
      </p:sp>
      <p:sp>
        <p:nvSpPr>
          <p:cNvPr id="4" name="Slide Number Placeholder 3"/>
          <p:cNvSpPr>
            <a:spLocks noGrp="1"/>
          </p:cNvSpPr>
          <p:nvPr>
            <p:ph type="sldNum" sz="quarter" idx="10"/>
          </p:nvPr>
        </p:nvSpPr>
        <p:spPr/>
        <p:txBody>
          <a:bodyPr/>
          <a:lstStyle/>
          <a:p>
            <a:fld id="{3BC46BBE-B68A-554C-A9E9-A0A1141A82A8}" type="slidenum">
              <a:rPr lang="en-US" smtClean="0"/>
              <a:t>29</a:t>
            </a:fld>
            <a:endParaRPr lang="en-US"/>
          </a:p>
        </p:txBody>
      </p:sp>
    </p:spTree>
    <p:extLst>
      <p:ext uri="{BB962C8B-B14F-4D97-AF65-F5344CB8AC3E}">
        <p14:creationId xmlns:p14="http://schemas.microsoft.com/office/powerpoint/2010/main" val="1143467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frequently need to reserve a space on a smaller system like this. Something like AWS will likely be able to spin you up almost immediately but the interfaces for options are very similar. You need to select your options and put in your requests. </a:t>
            </a:r>
          </a:p>
        </p:txBody>
      </p:sp>
      <p:sp>
        <p:nvSpPr>
          <p:cNvPr id="4" name="Slide Number Placeholder 3"/>
          <p:cNvSpPr>
            <a:spLocks noGrp="1"/>
          </p:cNvSpPr>
          <p:nvPr>
            <p:ph type="sldNum" sz="quarter" idx="10"/>
          </p:nvPr>
        </p:nvSpPr>
        <p:spPr/>
        <p:txBody>
          <a:bodyPr/>
          <a:lstStyle/>
          <a:p>
            <a:fld id="{3BC46BBE-B68A-554C-A9E9-A0A1141A82A8}" type="slidenum">
              <a:rPr lang="en-US" smtClean="0"/>
              <a:t>30</a:t>
            </a:fld>
            <a:endParaRPr lang="en-US"/>
          </a:p>
        </p:txBody>
      </p:sp>
    </p:spTree>
    <p:extLst>
      <p:ext uri="{BB962C8B-B14F-4D97-AF65-F5344CB8AC3E}">
        <p14:creationId xmlns:p14="http://schemas.microsoft.com/office/powerpoint/2010/main" val="2533758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if you want to set something up so that it’s easy for OTHER people to use, you’ll likely need to deploy complex appliances </a:t>
            </a:r>
          </a:p>
        </p:txBody>
      </p:sp>
      <p:sp>
        <p:nvSpPr>
          <p:cNvPr id="4" name="Slide Number Placeholder 3"/>
          <p:cNvSpPr>
            <a:spLocks noGrp="1"/>
          </p:cNvSpPr>
          <p:nvPr>
            <p:ph type="sldNum" sz="quarter" idx="10"/>
          </p:nvPr>
        </p:nvSpPr>
        <p:spPr/>
        <p:txBody>
          <a:bodyPr/>
          <a:lstStyle/>
          <a:p>
            <a:fld id="{3BC46BBE-B68A-554C-A9E9-A0A1141A82A8}" type="slidenum">
              <a:rPr lang="en-US" smtClean="0"/>
              <a:t>31</a:t>
            </a:fld>
            <a:endParaRPr lang="en-US"/>
          </a:p>
        </p:txBody>
      </p:sp>
    </p:spTree>
    <p:extLst>
      <p:ext uri="{BB962C8B-B14F-4D97-AF65-F5344CB8AC3E}">
        <p14:creationId xmlns:p14="http://schemas.microsoft.com/office/powerpoint/2010/main" val="2775860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C46BBE-B68A-554C-A9E9-A0A1141A82A8}" type="slidenum">
              <a:rPr lang="en-US" smtClean="0"/>
              <a:t>32</a:t>
            </a:fld>
            <a:endParaRPr lang="en-US"/>
          </a:p>
        </p:txBody>
      </p:sp>
    </p:spTree>
    <p:extLst>
      <p:ext uri="{BB962C8B-B14F-4D97-AF65-F5344CB8AC3E}">
        <p14:creationId xmlns:p14="http://schemas.microsoft.com/office/powerpoint/2010/main" val="441680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only use what you need. If you need to scale or up or down based on activity then you can do that depending on what you’ve </a:t>
            </a:r>
          </a:p>
        </p:txBody>
      </p:sp>
      <p:sp>
        <p:nvSpPr>
          <p:cNvPr id="4" name="Slide Number Placeholder 3"/>
          <p:cNvSpPr>
            <a:spLocks noGrp="1"/>
          </p:cNvSpPr>
          <p:nvPr>
            <p:ph type="sldNum" sz="quarter" idx="10"/>
          </p:nvPr>
        </p:nvSpPr>
        <p:spPr/>
        <p:txBody>
          <a:bodyPr/>
          <a:lstStyle/>
          <a:p>
            <a:fld id="{3BC46BBE-B68A-554C-A9E9-A0A1141A82A8}" type="slidenum">
              <a:rPr lang="en-US" smtClean="0"/>
              <a:t>4</a:t>
            </a:fld>
            <a:endParaRPr lang="en-US"/>
          </a:p>
        </p:txBody>
      </p:sp>
    </p:spTree>
    <p:extLst>
      <p:ext uri="{BB962C8B-B14F-4D97-AF65-F5344CB8AC3E}">
        <p14:creationId xmlns:p14="http://schemas.microsoft.com/office/powerpoint/2010/main" val="2469265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C46BBE-B68A-554C-A9E9-A0A1141A82A8}" type="slidenum">
              <a:rPr lang="en-US" smtClean="0"/>
              <a:t>34</a:t>
            </a:fld>
            <a:endParaRPr lang="en-US"/>
          </a:p>
        </p:txBody>
      </p:sp>
    </p:spTree>
    <p:extLst>
      <p:ext uri="{BB962C8B-B14F-4D97-AF65-F5344CB8AC3E}">
        <p14:creationId xmlns:p14="http://schemas.microsoft.com/office/powerpoint/2010/main" val="542233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lot of data you need to process or jobs that need to start and stop then use HPC </a:t>
            </a:r>
          </a:p>
          <a:p>
            <a:r>
              <a:rPr lang="en-US" dirty="0"/>
              <a:t>Commodity components computing: use of large numbers of already-available computing components for </a:t>
            </a:r>
            <a:r>
              <a:rPr lang="en-US" dirty="0">
                <a:hlinkClick r:id="rId3" tooltip="Parallel computing"/>
              </a:rPr>
              <a:t>parallel computing</a:t>
            </a:r>
            <a:r>
              <a:rPr lang="en-US" dirty="0"/>
              <a:t>, to get the greatest amount of useful computation at low cost. In other words it can snag what resources are free, different kind of queueing </a:t>
            </a:r>
          </a:p>
        </p:txBody>
      </p:sp>
      <p:sp>
        <p:nvSpPr>
          <p:cNvPr id="4" name="Slide Number Placeholder 3"/>
          <p:cNvSpPr>
            <a:spLocks noGrp="1"/>
          </p:cNvSpPr>
          <p:nvPr>
            <p:ph type="sldNum" sz="quarter" idx="10"/>
          </p:nvPr>
        </p:nvSpPr>
        <p:spPr/>
        <p:txBody>
          <a:bodyPr/>
          <a:lstStyle/>
          <a:p>
            <a:fld id="{3BC46BBE-B68A-554C-A9E9-A0A1141A82A8}" type="slidenum">
              <a:rPr lang="en-US" smtClean="0"/>
              <a:t>5</a:t>
            </a:fld>
            <a:endParaRPr lang="en-US"/>
          </a:p>
        </p:txBody>
      </p:sp>
    </p:spTree>
    <p:extLst>
      <p:ext uri="{BB962C8B-B14F-4D97-AF65-F5344CB8AC3E}">
        <p14:creationId xmlns:p14="http://schemas.microsoft.com/office/powerpoint/2010/main" val="880296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C46BBE-B68A-554C-A9E9-A0A1141A82A8}" type="slidenum">
              <a:rPr lang="en-US" smtClean="0"/>
              <a:t>6</a:t>
            </a:fld>
            <a:endParaRPr lang="en-US"/>
          </a:p>
        </p:txBody>
      </p:sp>
    </p:spTree>
    <p:extLst>
      <p:ext uri="{BB962C8B-B14F-4D97-AF65-F5344CB8AC3E}">
        <p14:creationId xmlns:p14="http://schemas.microsoft.com/office/powerpoint/2010/main" val="4210360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Clouds vary greatly, you need to choose what you want to do. TACC runs two IaaS systems Jetstream and Chameleon. Jetstream has a “user friendly” interface and chameleon is “</a:t>
            </a:r>
            <a:r>
              <a:rPr lang="en-US" dirty="0" err="1"/>
              <a:t>baremetal</a:t>
            </a:r>
            <a:r>
              <a:rPr lang="en-US" dirty="0"/>
              <a:t>” meaning there’s no interface and no OS you have to build everything from the ground up </a:t>
            </a:r>
          </a:p>
        </p:txBody>
      </p:sp>
      <p:sp>
        <p:nvSpPr>
          <p:cNvPr id="4" name="Slide Number Placeholder 3"/>
          <p:cNvSpPr>
            <a:spLocks noGrp="1"/>
          </p:cNvSpPr>
          <p:nvPr>
            <p:ph type="sldNum" sz="quarter" idx="10"/>
          </p:nvPr>
        </p:nvSpPr>
        <p:spPr/>
        <p:txBody>
          <a:bodyPr/>
          <a:lstStyle/>
          <a:p>
            <a:fld id="{3BC46BBE-B68A-554C-A9E9-A0A1141A82A8}" type="slidenum">
              <a:rPr lang="en-US" smtClean="0"/>
              <a:t>7</a:t>
            </a:fld>
            <a:endParaRPr lang="en-US"/>
          </a:p>
        </p:txBody>
      </p:sp>
    </p:spTree>
    <p:extLst>
      <p:ext uri="{BB962C8B-B14F-4D97-AF65-F5344CB8AC3E}">
        <p14:creationId xmlns:p14="http://schemas.microsoft.com/office/powerpoint/2010/main" val="3791903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Jetstream? Jetstream is NSFs</a:t>
            </a:r>
            <a:r>
              <a:rPr lang="en-US" baseline="0" dirty="0"/>
              <a:t> first production cloud facility. In short, this means you can access High Performance Computing via your web browser. It provides on demand computing resources to users that are in need of interactive sessions. Most traditional HPC computing is done via batch jobs which requires users to submit their work and then let it run unmonitored. Interactive computing allows users to make real time changes and more efficiently troubleshoot any issues. This is particularly valuable to new users who may still be learning how to use field specific software. Additionally, Jetstream provides fully configurable environments. Users have root access and can make any modifications they need and are not restricted by the administrative choices of a particular computing center. This system is designed to be user friendly in order to accommodate users of all experience levels and also make computing and analysis available anywhere. If you have an internet connection, you can run on Jetstream no special access is required. Finally, Jetstream hosts a large shared repository of images that can be deployed by any user. This makes it easy to get started and also provides templates for users to go on and build more complex images customized to their work.</a:t>
            </a:r>
          </a:p>
        </p:txBody>
      </p:sp>
      <p:sp>
        <p:nvSpPr>
          <p:cNvPr id="4" name="Slide Number Placeholder 3"/>
          <p:cNvSpPr>
            <a:spLocks noGrp="1"/>
          </p:cNvSpPr>
          <p:nvPr>
            <p:ph type="sldNum" sz="quarter" idx="10"/>
          </p:nvPr>
        </p:nvSpPr>
        <p:spPr/>
        <p:txBody>
          <a:bodyPr/>
          <a:lstStyle/>
          <a:p>
            <a:fld id="{3BC46BBE-B68A-554C-A9E9-A0A1141A82A8}" type="slidenum">
              <a:rPr lang="en-US" smtClean="0"/>
              <a:t>9</a:t>
            </a:fld>
            <a:endParaRPr lang="en-US"/>
          </a:p>
        </p:txBody>
      </p:sp>
    </p:spTree>
    <p:extLst>
      <p:ext uri="{BB962C8B-B14F-4D97-AF65-F5344CB8AC3E}">
        <p14:creationId xmlns:p14="http://schemas.microsoft.com/office/powerpoint/2010/main" val="144709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Jetstream is providing a lot of the these examples because it’s the system I have direct access to and can describe but you can transpose a lot of this onto other systems at different scales </a:t>
            </a:r>
          </a:p>
        </p:txBody>
      </p:sp>
      <p:sp>
        <p:nvSpPr>
          <p:cNvPr id="4" name="Slide Number Placeholder 3"/>
          <p:cNvSpPr>
            <a:spLocks noGrp="1"/>
          </p:cNvSpPr>
          <p:nvPr>
            <p:ph type="sldNum" sz="quarter" idx="10"/>
          </p:nvPr>
        </p:nvSpPr>
        <p:spPr/>
        <p:txBody>
          <a:bodyPr/>
          <a:lstStyle/>
          <a:p>
            <a:fld id="{3BC46BBE-B68A-554C-A9E9-A0A1141A82A8}" type="slidenum">
              <a:rPr lang="en-US" smtClean="0"/>
              <a:t>10</a:t>
            </a:fld>
            <a:endParaRPr lang="en-US"/>
          </a:p>
        </p:txBody>
      </p:sp>
    </p:spTree>
    <p:extLst>
      <p:ext uri="{BB962C8B-B14F-4D97-AF65-F5344CB8AC3E}">
        <p14:creationId xmlns:p14="http://schemas.microsoft.com/office/powerpoint/2010/main" val="1207012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aware of how much you have in the way of resources, either via grant or what you are paying. Over use can result in loss of time or content if you get caught out. </a:t>
            </a:r>
          </a:p>
        </p:txBody>
      </p:sp>
      <p:sp>
        <p:nvSpPr>
          <p:cNvPr id="4" name="Slide Number Placeholder 3"/>
          <p:cNvSpPr>
            <a:spLocks noGrp="1"/>
          </p:cNvSpPr>
          <p:nvPr>
            <p:ph type="sldNum" sz="quarter" idx="10"/>
          </p:nvPr>
        </p:nvSpPr>
        <p:spPr/>
        <p:txBody>
          <a:bodyPr/>
          <a:lstStyle/>
          <a:p>
            <a:fld id="{3BC46BBE-B68A-554C-A9E9-A0A1141A82A8}" type="slidenum">
              <a:rPr lang="en-US" smtClean="0"/>
              <a:t>11</a:t>
            </a:fld>
            <a:endParaRPr lang="en-US"/>
          </a:p>
        </p:txBody>
      </p:sp>
    </p:spTree>
    <p:extLst>
      <p:ext uri="{BB962C8B-B14F-4D97-AF65-F5344CB8AC3E}">
        <p14:creationId xmlns:p14="http://schemas.microsoft.com/office/powerpoint/2010/main" val="15581378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28701" y="1857375"/>
            <a:ext cx="10325098" cy="2157413"/>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028701" y="4289522"/>
            <a:ext cx="5114924" cy="1582641"/>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9318172" y="6356350"/>
            <a:ext cx="783772" cy="365125"/>
          </a:xfrm>
        </p:spPr>
        <p:txBody>
          <a:bodyPr/>
          <a:lstStyle/>
          <a:p>
            <a:fld id="{E3BAF2E0-8507-434B-8C31-4E24C7EEC086}" type="datetime1">
              <a:rPr lang="en-US" smtClean="0"/>
              <a:t>6/13/18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70028" y="6356350"/>
            <a:ext cx="783771" cy="365125"/>
          </a:xfrm>
        </p:spPr>
        <p:txBody>
          <a:bodyPr/>
          <a:lstStyle/>
          <a:p>
            <a:fld id="{25AD54D6-7583-454E-9B0B-4409350D8CF2}" type="slidenum">
              <a:rPr lang="en-US" smtClean="0"/>
              <a:t>‹#›</a:t>
            </a:fld>
            <a:endParaRPr lang="en-US"/>
          </a:p>
        </p:txBody>
      </p:sp>
      <p:sp>
        <p:nvSpPr>
          <p:cNvPr id="12" name="TextBox 11"/>
          <p:cNvSpPr txBox="1"/>
          <p:nvPr/>
        </p:nvSpPr>
        <p:spPr>
          <a:xfrm>
            <a:off x="6962774" y="4246658"/>
            <a:ext cx="1453090" cy="338554"/>
          </a:xfrm>
          <a:prstGeom prst="rect">
            <a:avLst/>
          </a:prstGeom>
          <a:noFill/>
        </p:spPr>
        <p:txBody>
          <a:bodyPr wrap="none" rtlCol="0">
            <a:spAutoFit/>
          </a:bodyPr>
          <a:lstStyle/>
          <a:p>
            <a:pPr algn="l"/>
            <a:r>
              <a:rPr lang="en-US" sz="1600" cap="all" dirty="0">
                <a:latin typeface="Helvetica Neue Condensed Bold"/>
              </a:rPr>
              <a:t>Presented</a:t>
            </a:r>
            <a:r>
              <a:rPr lang="en-US" sz="1600" cap="all" baseline="0" dirty="0">
                <a:latin typeface="Helvetica Neue Condensed Bold"/>
              </a:rPr>
              <a:t> by:</a:t>
            </a:r>
            <a:endParaRPr lang="en-US" sz="1600" cap="all" dirty="0">
              <a:latin typeface="Helvetica Neue Condensed Bold"/>
            </a:endParaRPr>
          </a:p>
        </p:txBody>
      </p:sp>
      <p:cxnSp>
        <p:nvCxnSpPr>
          <p:cNvPr id="14" name="Straight Connector 13"/>
          <p:cNvCxnSpPr/>
          <p:nvPr/>
        </p:nvCxnSpPr>
        <p:spPr>
          <a:xfrm>
            <a:off x="6672263" y="4289522"/>
            <a:ext cx="0" cy="15826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Placeholder 3"/>
          <p:cNvSpPr>
            <a:spLocks noGrp="1"/>
          </p:cNvSpPr>
          <p:nvPr>
            <p:ph type="body" sz="half" idx="2"/>
          </p:nvPr>
        </p:nvSpPr>
        <p:spPr>
          <a:xfrm>
            <a:off x="6962774" y="4585212"/>
            <a:ext cx="4391025" cy="128695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op_title_bullet_hierarch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0647936-3366-F642-884D-2480A4E1E961}" type="datetime1">
              <a:rPr lang="en-US" smtClean="0"/>
              <a:t>6/13/18</a:t>
            </a:fld>
            <a:endParaRPr lang="en-US"/>
          </a:p>
        </p:txBody>
      </p:sp>
      <p:sp>
        <p:nvSpPr>
          <p:cNvPr id="4" name="Slide Number Placeholder 3"/>
          <p:cNvSpPr>
            <a:spLocks noGrp="1"/>
          </p:cNvSpPr>
          <p:nvPr>
            <p:ph type="sldNum" sz="quarter" idx="11"/>
          </p:nvPr>
        </p:nvSpPr>
        <p:spPr/>
        <p:txBody>
          <a:bodyPr/>
          <a:lstStyle/>
          <a:p>
            <a:fld id="{25AD54D6-7583-454E-9B0B-4409350D8CF2}" type="slidenum">
              <a:rPr lang="en-US" smtClean="0"/>
              <a:t>‹#›</a:t>
            </a:fld>
            <a:endParaRPr lang="en-US"/>
          </a:p>
        </p:txBody>
      </p:sp>
      <p:sp>
        <p:nvSpPr>
          <p:cNvPr id="6" name="Title 5"/>
          <p:cNvSpPr>
            <a:spLocks noGrp="1"/>
          </p:cNvSpPr>
          <p:nvPr>
            <p:ph type="title"/>
          </p:nvPr>
        </p:nvSpPr>
        <p:spPr>
          <a:xfrm>
            <a:off x="0" y="11930"/>
            <a:ext cx="12192000" cy="925487"/>
          </a:xfrm>
        </p:spPr>
        <p:txBody>
          <a:bodyPr>
            <a:normAutofit/>
          </a:bodyPr>
          <a:lstStyle>
            <a:lvl1pPr algn="ctr">
              <a:defRPr sz="3200"/>
            </a:lvl1pPr>
          </a:lstStyle>
          <a:p>
            <a:r>
              <a:rPr lang="en-US"/>
              <a:t>Click to edit Master title style</a:t>
            </a:r>
            <a:endParaRPr lang="en-US" dirty="0"/>
          </a:p>
        </p:txBody>
      </p:sp>
      <p:sp>
        <p:nvSpPr>
          <p:cNvPr id="9" name="Text Placeholder 8"/>
          <p:cNvSpPr>
            <a:spLocks noGrp="1"/>
          </p:cNvSpPr>
          <p:nvPr>
            <p:ph type="body" sz="quarter" idx="12"/>
          </p:nvPr>
        </p:nvSpPr>
        <p:spPr>
          <a:xfrm>
            <a:off x="818857" y="1643136"/>
            <a:ext cx="9946217" cy="3668887"/>
          </a:xfrm>
        </p:spPr>
        <p:txBody>
          <a:bodyPr anchor="t">
            <a:normAutofit/>
          </a:bodyPr>
          <a:lstStyle>
            <a:lvl1pPr>
              <a:defRPr sz="2800"/>
            </a:lvl1pPr>
            <a:lvl2pPr>
              <a:defRPr sz="2400"/>
            </a:lvl2pPr>
            <a:lvl3pPr>
              <a:defRPr sz="2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B4C959E-D6F8-EC43-8840-9F4A6D2D9273}" type="datetime1">
              <a:rPr lang="en-US" smtClean="0"/>
              <a:t>6/13/18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AD54D6-7583-454E-9B0B-4409350D8CF2}" type="slidenum">
              <a:rPr lang="en-US" smtClean="0"/>
              <a:t>‹#›</a:t>
            </a:fld>
            <a:endParaRPr lang="en-US"/>
          </a:p>
        </p:txBody>
      </p:sp>
    </p:spTree>
    <p:extLst>
      <p:ext uri="{BB962C8B-B14F-4D97-AF65-F5344CB8AC3E}">
        <p14:creationId xmlns:p14="http://schemas.microsoft.com/office/powerpoint/2010/main" val="852394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BF62BA0-EB5E-CF4F-9F2C-42112704FB5D}" type="datetimeFigureOut">
              <a:rPr lang="en-US" smtClean="0"/>
              <a:t>6/13/18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D05706-4BBF-3546-983B-040715607BDD}" type="slidenum">
              <a:rPr lang="en-US" smtClean="0"/>
              <a:t>‹#›</a:t>
            </a:fld>
            <a:endParaRPr lang="en-US"/>
          </a:p>
        </p:txBody>
      </p:sp>
    </p:spTree>
    <p:extLst>
      <p:ext uri="{BB962C8B-B14F-4D97-AF65-F5344CB8AC3E}">
        <p14:creationId xmlns:p14="http://schemas.microsoft.com/office/powerpoint/2010/main" val="840832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F62BA0-EB5E-CF4F-9F2C-42112704FB5D}" type="datetimeFigureOut">
              <a:rPr lang="en-US" smtClean="0"/>
              <a:t>6/13/18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D05706-4BBF-3546-983B-040715607BDD}" type="slidenum">
              <a:rPr lang="en-US" smtClean="0"/>
              <a:t>‹#›</a:t>
            </a:fld>
            <a:endParaRPr lang="en-US"/>
          </a:p>
        </p:txBody>
      </p:sp>
    </p:spTree>
    <p:extLst>
      <p:ext uri="{BB962C8B-B14F-4D97-AF65-F5344CB8AC3E}">
        <p14:creationId xmlns:p14="http://schemas.microsoft.com/office/powerpoint/2010/main" val="1430052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F62BA0-EB5E-CF4F-9F2C-42112704FB5D}" type="datetimeFigureOut">
              <a:rPr lang="en-US" smtClean="0"/>
              <a:t>6/13/18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D05706-4BBF-3546-983B-040715607BDD}" type="slidenum">
              <a:rPr lang="en-US" smtClean="0"/>
              <a:t>‹#›</a:t>
            </a:fld>
            <a:endParaRPr lang="en-US"/>
          </a:p>
        </p:txBody>
      </p:sp>
    </p:spTree>
    <p:extLst>
      <p:ext uri="{BB962C8B-B14F-4D97-AF65-F5344CB8AC3E}">
        <p14:creationId xmlns:p14="http://schemas.microsoft.com/office/powerpoint/2010/main" val="248650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F62BA0-EB5E-CF4F-9F2C-42112704FB5D}" type="datetimeFigureOut">
              <a:rPr lang="en-US" smtClean="0"/>
              <a:t>6/13/18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D05706-4BBF-3546-983B-040715607BDD}" type="slidenum">
              <a:rPr lang="en-US" smtClean="0"/>
              <a:t>‹#›</a:t>
            </a:fld>
            <a:endParaRPr lang="en-US"/>
          </a:p>
        </p:txBody>
      </p:sp>
    </p:spTree>
    <p:extLst>
      <p:ext uri="{BB962C8B-B14F-4D97-AF65-F5344CB8AC3E}">
        <p14:creationId xmlns:p14="http://schemas.microsoft.com/office/powerpoint/2010/main" val="68616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F62BA0-EB5E-CF4F-9F2C-42112704FB5D}" type="datetimeFigureOut">
              <a:rPr lang="en-US" smtClean="0"/>
              <a:t>6/13/18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D05706-4BBF-3546-983B-040715607BDD}" type="slidenum">
              <a:rPr lang="en-US" smtClean="0"/>
              <a:t>‹#›</a:t>
            </a:fld>
            <a:endParaRPr lang="en-US"/>
          </a:p>
        </p:txBody>
      </p:sp>
    </p:spTree>
    <p:extLst>
      <p:ext uri="{BB962C8B-B14F-4D97-AF65-F5344CB8AC3E}">
        <p14:creationId xmlns:p14="http://schemas.microsoft.com/office/powerpoint/2010/main" val="441921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BF62BA0-EB5E-CF4F-9F2C-42112704FB5D}" type="datetimeFigureOut">
              <a:rPr lang="en-US" smtClean="0"/>
              <a:t>6/13/18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D05706-4BBF-3546-983B-040715607BDD}" type="slidenum">
              <a:rPr lang="en-US" smtClean="0"/>
              <a:t>‹#›</a:t>
            </a:fld>
            <a:endParaRPr lang="en-US"/>
          </a:p>
        </p:txBody>
      </p:sp>
    </p:spTree>
    <p:extLst>
      <p:ext uri="{BB962C8B-B14F-4D97-AF65-F5344CB8AC3E}">
        <p14:creationId xmlns:p14="http://schemas.microsoft.com/office/powerpoint/2010/main" val="18549009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F62BA0-EB5E-CF4F-9F2C-42112704FB5D}" type="datetimeFigureOut">
              <a:rPr lang="en-US" smtClean="0"/>
              <a:t>6/13/18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D05706-4BBF-3546-983B-040715607BDD}" type="slidenum">
              <a:rPr lang="en-US" smtClean="0"/>
              <a:t>‹#›</a:t>
            </a:fld>
            <a:endParaRPr lang="en-US"/>
          </a:p>
        </p:txBody>
      </p:sp>
    </p:spTree>
    <p:extLst>
      <p:ext uri="{BB962C8B-B14F-4D97-AF65-F5344CB8AC3E}">
        <p14:creationId xmlns:p14="http://schemas.microsoft.com/office/powerpoint/2010/main" val="300011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F62BA0-EB5E-CF4F-9F2C-42112704FB5D}" type="datetimeFigureOut">
              <a:rPr lang="en-US" smtClean="0"/>
              <a:t>6/13/18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D05706-4BBF-3546-983B-040715607BDD}" type="slidenum">
              <a:rPr lang="en-US" smtClean="0"/>
              <a:t>‹#›</a:t>
            </a:fld>
            <a:endParaRPr lang="en-US"/>
          </a:p>
        </p:txBody>
      </p:sp>
    </p:spTree>
    <p:extLst>
      <p:ext uri="{BB962C8B-B14F-4D97-AF65-F5344CB8AC3E}">
        <p14:creationId xmlns:p14="http://schemas.microsoft.com/office/powerpoint/2010/main" val="8198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CFAA6B-45C7-1746-A460-77298FE7B70F}" type="datetime1">
              <a:rPr lang="en-US" smtClean="0"/>
              <a:t>6/13/18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AD54D6-7583-454E-9B0B-4409350D8CF2}" type="slidenum">
              <a:rPr lang="en-US" smtClean="0"/>
              <a:t>‹#›</a:t>
            </a:fld>
            <a:endParaRPr lang="en-US"/>
          </a:p>
        </p:txBody>
      </p:sp>
      <p:sp>
        <p:nvSpPr>
          <p:cNvPr id="6" name="Title 1"/>
          <p:cNvSpPr>
            <a:spLocks noGrp="1"/>
          </p:cNvSpPr>
          <p:nvPr>
            <p:ph type="ctrTitle"/>
          </p:nvPr>
        </p:nvSpPr>
        <p:spPr>
          <a:xfrm>
            <a:off x="1028701" y="1857375"/>
            <a:ext cx="10325098" cy="2157413"/>
          </a:xfrm>
        </p:spPr>
        <p:txBody>
          <a:bodyPr anchor="b"/>
          <a:lstStyle>
            <a:lvl1pPr algn="ctr">
              <a:defRPr sz="6000"/>
            </a:lvl1pPr>
          </a:lstStyle>
          <a:p>
            <a:r>
              <a:rPr lang="en-US"/>
              <a:t>Click to edit Master title style</a:t>
            </a:r>
            <a:endParaRPr lang="en-US" dirty="0"/>
          </a:p>
        </p:txBody>
      </p:sp>
      <p:sp>
        <p:nvSpPr>
          <p:cNvPr id="7" name="Subtitle 2"/>
          <p:cNvSpPr>
            <a:spLocks noGrp="1"/>
          </p:cNvSpPr>
          <p:nvPr>
            <p:ph type="subTitle" idx="1"/>
          </p:nvPr>
        </p:nvSpPr>
        <p:spPr>
          <a:xfrm>
            <a:off x="1028701" y="4289522"/>
            <a:ext cx="10325098" cy="1582641"/>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F62BA0-EB5E-CF4F-9F2C-42112704FB5D}" type="datetimeFigureOut">
              <a:rPr lang="en-US" smtClean="0"/>
              <a:t>6/13/18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D05706-4BBF-3546-983B-040715607BDD}" type="slidenum">
              <a:rPr lang="en-US" smtClean="0"/>
              <a:t>‹#›</a:t>
            </a:fld>
            <a:endParaRPr lang="en-US"/>
          </a:p>
        </p:txBody>
      </p:sp>
    </p:spTree>
    <p:extLst>
      <p:ext uri="{BB962C8B-B14F-4D97-AF65-F5344CB8AC3E}">
        <p14:creationId xmlns:p14="http://schemas.microsoft.com/office/powerpoint/2010/main" val="3525638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F62BA0-EB5E-CF4F-9F2C-42112704FB5D}" type="datetimeFigureOut">
              <a:rPr lang="en-US" smtClean="0"/>
              <a:t>6/13/18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D05706-4BBF-3546-983B-040715607BDD}" type="slidenum">
              <a:rPr lang="en-US" smtClean="0"/>
              <a:t>‹#›</a:t>
            </a:fld>
            <a:endParaRPr lang="en-US"/>
          </a:p>
        </p:txBody>
      </p:sp>
    </p:spTree>
    <p:extLst>
      <p:ext uri="{BB962C8B-B14F-4D97-AF65-F5344CB8AC3E}">
        <p14:creationId xmlns:p14="http://schemas.microsoft.com/office/powerpoint/2010/main" val="632606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F62BA0-EB5E-CF4F-9F2C-42112704FB5D}" type="datetimeFigureOut">
              <a:rPr lang="en-US" smtClean="0"/>
              <a:t>6/13/18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D05706-4BBF-3546-983B-040715607BDD}" type="slidenum">
              <a:rPr lang="en-US" smtClean="0"/>
              <a:t>‹#›</a:t>
            </a:fld>
            <a:endParaRPr lang="en-US"/>
          </a:p>
        </p:txBody>
      </p:sp>
    </p:spTree>
    <p:extLst>
      <p:ext uri="{BB962C8B-B14F-4D97-AF65-F5344CB8AC3E}">
        <p14:creationId xmlns:p14="http://schemas.microsoft.com/office/powerpoint/2010/main" val="21051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EA4759-FCD8-5E47-8487-36FAFDCC3EFE}" type="datetime1">
              <a:rPr lang="en-US" smtClean="0"/>
              <a:t>6/13/18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AD54D6-7583-454E-9B0B-4409350D8CF2}"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B91CEB-7331-514E-8B84-2B835DCCFBB2}" type="datetime1">
              <a:rPr lang="en-US" smtClean="0"/>
              <a:t>6/13/18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AD54D6-7583-454E-9B0B-4409350D8CF2}"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FA3B25-BD4F-1442-BB3F-E8E558C24C1A}" type="datetime1">
              <a:rPr lang="en-US" smtClean="0"/>
              <a:t>6/13/18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AD54D6-7583-454E-9B0B-4409350D8CF2}" type="slidenum">
              <a:rPr lang="en-US" smtClean="0"/>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EDA0F87-3A4C-814E-8891-11F34318C846}" type="datetime1">
              <a:rPr lang="en-US" smtClean="0"/>
              <a:t>6/13/18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AD54D6-7583-454E-9B0B-4409350D8CF2}" type="slidenum">
              <a:rPr lang="en-US" smtClean="0"/>
              <a:t>‹#›</a:t>
            </a:fld>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normAutofit/>
          </a:bodyPr>
          <a:lstStyle>
            <a:lvl1pPr marL="0" indent="0">
              <a:buNone/>
              <a:defRPr sz="2400" b="1" i="0">
                <a:latin typeface="Helvetica Neue LT Std 85 Heavy" charset="0"/>
                <a:ea typeface="Helvetica Neue LT Std 85 Heavy" charset="0"/>
                <a:cs typeface="Helvetica Neue LT Std 85 Heavy"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i="0">
                <a:latin typeface="Helvetica Neue LT Std 85 Heavy" charset="0"/>
                <a:ea typeface="Helvetica Neue LT Std 85 Heavy" charset="0"/>
                <a:cs typeface="Helvetica Neue LT Std 85 Heavy"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FDA0E6-1796-8D4F-B515-8A5AA757607A}" type="datetime1">
              <a:rPr lang="en-US" smtClean="0"/>
              <a:t>6/13/18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AD54D6-7583-454E-9B0B-4409350D8CF2}" type="slidenum">
              <a:rPr lang="en-US" smtClean="0"/>
              <a:t>‹#›</a:t>
            </a:fld>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6718B2-43F9-1444-A6C8-BFC2B8E73EBC}" type="datetime1">
              <a:rPr lang="en-US" smtClean="0"/>
              <a:t>6/13/18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AD54D6-7583-454E-9B0B-4409350D8CF2}"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0E7C4C-C4C6-7A47-9CE8-E6772A5D2F08}" type="datetime1">
              <a:rPr lang="en-US" smtClean="0"/>
              <a:t>6/13/18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AD54D6-7583-454E-9B0B-4409350D8CF2}"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318172" y="6356350"/>
            <a:ext cx="7837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4842F8-F696-0C40-94DA-2DB43B049281}" type="datetime1">
              <a:rPr lang="en-US" smtClean="0"/>
              <a:t>6/13/18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70028" y="6356350"/>
            <a:ext cx="78377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AD54D6-7583-454E-9B0B-4409350D8CF2}" type="slidenum">
              <a:rPr lang="en-US" smtClean="0"/>
              <a:t>‹#›</a:t>
            </a:fld>
            <a:endParaRPr lang="en-US"/>
          </a:p>
        </p:txBody>
      </p:sp>
      <p:cxnSp>
        <p:nvCxnSpPr>
          <p:cNvPr id="8" name="Straight Connector 7"/>
          <p:cNvCxnSpPr/>
          <p:nvPr/>
        </p:nvCxnSpPr>
        <p:spPr>
          <a:xfrm>
            <a:off x="10319657" y="6356350"/>
            <a:ext cx="0" cy="365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9735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b="1" i="0" kern="1200">
          <a:solidFill>
            <a:schemeClr val="tx1"/>
          </a:solidFill>
          <a:latin typeface="Helvetica Neue LT Std 77 Bold Condensed" charset="0"/>
          <a:ea typeface="Helvetica Neue LT Std 77 Bold Condensed" charset="0"/>
          <a:cs typeface="Helvetica Neue LT Std 77 Bold Condensed" charset="0"/>
        </a:defRPr>
      </a:lvl1pPr>
    </p:titleStyle>
    <p:bodyStyle>
      <a:lvl1pPr marL="0" indent="0" algn="l" defTabSz="914400" rtl="0" eaLnBrk="1" latinLnBrk="0" hangingPunct="1">
        <a:lnSpc>
          <a:spcPct val="90000"/>
        </a:lnSpc>
        <a:spcBef>
          <a:spcPts val="1000"/>
        </a:spcBef>
        <a:buFont typeface="Arial"/>
        <a:buNone/>
        <a:defRPr sz="2800" b="0" i="0" kern="1200">
          <a:solidFill>
            <a:schemeClr val="tx1"/>
          </a:solidFill>
          <a:latin typeface="Helvetica Neue LT Std 55 Roman" charset="0"/>
          <a:ea typeface="Helvetica Neue LT Std 55 Roman" charset="0"/>
          <a:cs typeface="Helvetica Neue LT Std 55 Roman" charset="0"/>
        </a:defRPr>
      </a:lvl1pPr>
      <a:lvl2pPr marL="457200" indent="0" algn="l" defTabSz="914400" rtl="0" eaLnBrk="1" latinLnBrk="0" hangingPunct="1">
        <a:lnSpc>
          <a:spcPct val="90000"/>
        </a:lnSpc>
        <a:spcBef>
          <a:spcPts val="500"/>
        </a:spcBef>
        <a:buFont typeface="Arial"/>
        <a:buNone/>
        <a:defRPr sz="2400" b="0" i="0" kern="1200">
          <a:solidFill>
            <a:schemeClr val="bg1">
              <a:lumMod val="50000"/>
            </a:schemeClr>
          </a:solidFill>
          <a:latin typeface="Helvetica Neue LT Std 55 Roman" charset="0"/>
          <a:ea typeface="Helvetica Neue LT Std 55 Roman" charset="0"/>
          <a:cs typeface="Helvetica Neue LT Std 55 Roman" charset="0"/>
        </a:defRPr>
      </a:lvl2pPr>
      <a:lvl3pPr marL="914400" indent="0" algn="l" defTabSz="914400" rtl="0" eaLnBrk="1" latinLnBrk="0" hangingPunct="1">
        <a:lnSpc>
          <a:spcPct val="90000"/>
        </a:lnSpc>
        <a:spcBef>
          <a:spcPts val="500"/>
        </a:spcBef>
        <a:buFont typeface="Arial"/>
        <a:buNone/>
        <a:defRPr sz="2000" b="0" i="0" kern="1200">
          <a:solidFill>
            <a:schemeClr val="bg1">
              <a:lumMod val="50000"/>
            </a:schemeClr>
          </a:solidFill>
          <a:latin typeface="Helvetica Neue LT Std 55 Roman" charset="0"/>
          <a:ea typeface="Helvetica Neue LT Std 55 Roman" charset="0"/>
          <a:cs typeface="Helvetica Neue LT Std 55 Roman" charset="0"/>
        </a:defRPr>
      </a:lvl3pPr>
      <a:lvl4pPr marL="1371600" indent="0" algn="l" defTabSz="914400" rtl="0" eaLnBrk="1" latinLnBrk="0" hangingPunct="1">
        <a:lnSpc>
          <a:spcPct val="90000"/>
        </a:lnSpc>
        <a:spcBef>
          <a:spcPts val="500"/>
        </a:spcBef>
        <a:buFont typeface="Arial"/>
        <a:buNone/>
        <a:defRPr sz="1800" b="0" i="0" kern="1200">
          <a:solidFill>
            <a:schemeClr val="bg1">
              <a:lumMod val="50000"/>
            </a:schemeClr>
          </a:solidFill>
          <a:latin typeface="Helvetica Neue LT Std 55 Roman" charset="0"/>
          <a:ea typeface="Helvetica Neue LT Std 55 Roman" charset="0"/>
          <a:cs typeface="Helvetica Neue LT Std 55 Roman" charset="0"/>
        </a:defRPr>
      </a:lvl4pPr>
      <a:lvl5pPr marL="1828800" indent="0" algn="l" defTabSz="914400" rtl="0" eaLnBrk="1" latinLnBrk="0" hangingPunct="1">
        <a:lnSpc>
          <a:spcPct val="90000"/>
        </a:lnSpc>
        <a:spcBef>
          <a:spcPts val="500"/>
        </a:spcBef>
        <a:buFont typeface="Arial"/>
        <a:buNone/>
        <a:defRPr sz="1800" b="0" i="0" kern="1200">
          <a:solidFill>
            <a:schemeClr val="bg1">
              <a:lumMod val="50000"/>
            </a:schemeClr>
          </a:solidFill>
          <a:latin typeface="Helvetica Neue LT Std 55 Roman" charset="0"/>
          <a:ea typeface="Helvetica Neue LT Std 55 Roman" charset="0"/>
          <a:cs typeface="Helvetica Neue LT Std 55 Roman"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F62BA0-EB5E-CF4F-9F2C-42112704FB5D}" type="datetimeFigureOut">
              <a:rPr lang="en-US" smtClean="0"/>
              <a:t>6/13/18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D05706-4BBF-3546-983B-040715607BDD}" type="slidenum">
              <a:rPr lang="en-US" smtClean="0"/>
              <a:t>‹#›</a:t>
            </a:fld>
            <a:endParaRPr lang="en-US"/>
          </a:p>
        </p:txBody>
      </p:sp>
    </p:spTree>
    <p:extLst>
      <p:ext uri="{BB962C8B-B14F-4D97-AF65-F5344CB8AC3E}">
        <p14:creationId xmlns:p14="http://schemas.microsoft.com/office/powerpoint/2010/main" val="7166019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Cloud Computing</a:t>
            </a:r>
          </a:p>
        </p:txBody>
      </p:sp>
      <p:sp>
        <p:nvSpPr>
          <p:cNvPr id="4" name="Subtitle 3"/>
          <p:cNvSpPr>
            <a:spLocks noGrp="1"/>
          </p:cNvSpPr>
          <p:nvPr>
            <p:ph type="subTitle" idx="1"/>
          </p:nvPr>
        </p:nvSpPr>
        <p:spPr/>
        <p:txBody>
          <a:bodyPr/>
          <a:lstStyle/>
          <a:p>
            <a:r>
              <a:rPr lang="en-US" dirty="0"/>
              <a:t>A Basic Introduction to Resources </a:t>
            </a:r>
          </a:p>
        </p:txBody>
      </p:sp>
      <p:sp>
        <p:nvSpPr>
          <p:cNvPr id="5" name="Text Placeholder 4"/>
          <p:cNvSpPr>
            <a:spLocks noGrp="1"/>
          </p:cNvSpPr>
          <p:nvPr>
            <p:ph type="body" sz="half" idx="2"/>
          </p:nvPr>
        </p:nvSpPr>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Virginia Trueheart, MSIS </a:t>
            </a:r>
          </a:p>
          <a:p>
            <a:r>
              <a:rPr lang="en-US" dirty="0">
                <a:latin typeface="Helvetica Neue" panose="02000503000000020004" pitchFamily="2" charset="0"/>
                <a:ea typeface="Helvetica Neue" panose="02000503000000020004" pitchFamily="2" charset="0"/>
                <a:cs typeface="Helvetica Neue" panose="02000503000000020004" pitchFamily="2" charset="0"/>
              </a:rPr>
              <a:t>Texas Advanced Computing Center</a:t>
            </a:r>
          </a:p>
          <a:p>
            <a:r>
              <a:rPr lang="en-US" dirty="0" err="1">
                <a:latin typeface="Helvetica Neue" panose="02000503000000020004" pitchFamily="2" charset="0"/>
                <a:ea typeface="Helvetica Neue" panose="02000503000000020004" pitchFamily="2" charset="0"/>
                <a:cs typeface="Helvetica Neue" panose="02000503000000020004" pitchFamily="2" charset="0"/>
              </a:rPr>
              <a:t>vtrueheart@tacc.utexas.edu</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TextBox 5"/>
          <p:cNvSpPr txBox="1"/>
          <p:nvPr/>
        </p:nvSpPr>
        <p:spPr>
          <a:xfrm>
            <a:off x="10058400" y="6557554"/>
            <a:ext cx="914400" cy="914400"/>
          </a:xfrm>
          <a:prstGeom prst="rect">
            <a:avLst/>
          </a:prstGeom>
        </p:spPr>
        <p:txBody>
          <a:bodyPr vert="horz" wrap="none" lIns="91440" tIns="45720" rIns="91440" bIns="45720" rtlCol="0">
            <a:normAutofit/>
          </a:bodyPr>
          <a:lstStyle/>
          <a:p>
            <a:endParaRPr lang="en-US" sz="1800" dirty="0"/>
          </a:p>
        </p:txBody>
      </p:sp>
      <p:sp>
        <p:nvSpPr>
          <p:cNvPr id="7" name="Date Placeholder 6"/>
          <p:cNvSpPr>
            <a:spLocks noGrp="1"/>
          </p:cNvSpPr>
          <p:nvPr>
            <p:ph type="dt" sz="half" idx="10"/>
          </p:nvPr>
        </p:nvSpPr>
        <p:spPr/>
        <p:txBody>
          <a:bodyPr/>
          <a:lstStyle/>
          <a:p>
            <a:fld id="{22FD7F29-3FB0-F44D-9ED6-41E56F2FD458}" type="datetime1">
              <a:rPr lang="en-US" smtClean="0"/>
              <a:t>6/13/18</a:t>
            </a:fld>
            <a:endParaRPr lang="en-US"/>
          </a:p>
        </p:txBody>
      </p:sp>
      <p:sp>
        <p:nvSpPr>
          <p:cNvPr id="8" name="Slide Number Placeholder 7"/>
          <p:cNvSpPr>
            <a:spLocks noGrp="1"/>
          </p:cNvSpPr>
          <p:nvPr>
            <p:ph type="sldNum" sz="quarter" idx="12"/>
          </p:nvPr>
        </p:nvSpPr>
        <p:spPr/>
        <p:txBody>
          <a:bodyPr/>
          <a:lstStyle/>
          <a:p>
            <a:fld id="{25AD54D6-7583-454E-9B0B-4409350D8CF2}" type="slidenum">
              <a:rPr lang="en-US" smtClean="0"/>
              <a:t>1</a:t>
            </a:fld>
            <a:endParaRPr lang="en-US"/>
          </a:p>
        </p:txBody>
      </p:sp>
    </p:spTree>
    <p:extLst>
      <p:ext uri="{BB962C8B-B14F-4D97-AF65-F5344CB8AC3E}">
        <p14:creationId xmlns:p14="http://schemas.microsoft.com/office/powerpoint/2010/main" val="675216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Overview</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1318" y="1500188"/>
            <a:ext cx="11449363" cy="4193186"/>
          </a:xfrm>
        </p:spPr>
      </p:pic>
      <p:sp>
        <p:nvSpPr>
          <p:cNvPr id="4" name="Date Placeholder 3"/>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p:cNvSpPr>
            <a:spLocks noGrp="1"/>
          </p:cNvSpPr>
          <p:nvPr>
            <p:ph type="sldNum" sz="quarter" idx="12"/>
          </p:nvPr>
        </p:nvSpPr>
        <p:spPr/>
        <p:txBody>
          <a:bodyPr/>
          <a:lstStyle/>
          <a:p>
            <a:fld id="{25AD54D6-7583-454E-9B0B-4409350D8CF2}" type="slidenum">
              <a:rPr lang="en-US" smtClean="0"/>
              <a:t>10</a:t>
            </a:fld>
            <a:endParaRPr lang="en-US"/>
          </a:p>
        </p:txBody>
      </p:sp>
    </p:spTree>
    <p:extLst>
      <p:ext uri="{BB962C8B-B14F-4D97-AF65-F5344CB8AC3E}">
        <p14:creationId xmlns:p14="http://schemas.microsoft.com/office/powerpoint/2010/main" val="1175618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EA4759-FCD8-5E47-8487-36FAFDCC3EFE}" type="datetime1">
              <a:rPr lang="en-US" smtClean="0"/>
              <a:t>6/13/18</a:t>
            </a:fld>
            <a:endParaRPr lang="en-US"/>
          </a:p>
        </p:txBody>
      </p:sp>
      <p:sp>
        <p:nvSpPr>
          <p:cNvPr id="3" name="Slide Number Placeholder 2"/>
          <p:cNvSpPr>
            <a:spLocks noGrp="1"/>
          </p:cNvSpPr>
          <p:nvPr>
            <p:ph type="sldNum" sz="quarter" idx="12"/>
          </p:nvPr>
        </p:nvSpPr>
        <p:spPr/>
        <p:txBody>
          <a:bodyPr/>
          <a:lstStyle/>
          <a:p>
            <a:fld id="{25AD54D6-7583-454E-9B0B-4409350D8CF2}" type="slidenum">
              <a:rPr lang="en-US" smtClean="0"/>
              <a:t>11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092" y="352698"/>
            <a:ext cx="9390017" cy="5641644"/>
          </a:xfrm>
          <a:prstGeom prst="rect">
            <a:avLst/>
          </a:prstGeom>
        </p:spPr>
      </p:pic>
    </p:spTree>
    <p:extLst>
      <p:ext uri="{BB962C8B-B14F-4D97-AF65-F5344CB8AC3E}">
        <p14:creationId xmlns:p14="http://schemas.microsoft.com/office/powerpoint/2010/main" val="143454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Machines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35745" y="1690688"/>
            <a:ext cx="7818500" cy="4351338"/>
          </a:xfrm>
        </p:spPr>
      </p:pic>
      <p:sp>
        <p:nvSpPr>
          <p:cNvPr id="4" name="Date Placeholder 3"/>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p:cNvSpPr>
            <a:spLocks noGrp="1"/>
          </p:cNvSpPr>
          <p:nvPr>
            <p:ph type="sldNum" sz="quarter" idx="12"/>
          </p:nvPr>
        </p:nvSpPr>
        <p:spPr/>
        <p:txBody>
          <a:bodyPr/>
          <a:lstStyle/>
          <a:p>
            <a:fld id="{25AD54D6-7583-454E-9B0B-4409350D8CF2}" type="slidenum">
              <a:rPr lang="en-US" smtClean="0"/>
              <a:t>12</a:t>
            </a:fld>
            <a:endParaRPr lang="en-US"/>
          </a:p>
        </p:txBody>
      </p:sp>
      <p:sp>
        <p:nvSpPr>
          <p:cNvPr id="7" name="TextBox 6"/>
          <p:cNvSpPr txBox="1"/>
          <p:nvPr/>
        </p:nvSpPr>
        <p:spPr>
          <a:xfrm>
            <a:off x="640080" y="1690688"/>
            <a:ext cx="2895220" cy="4351338"/>
          </a:xfrm>
          <a:prstGeom prst="rect">
            <a:avLst/>
          </a:prstGeom>
        </p:spPr>
        <p:txBody>
          <a:bodyPr vert="horz" wrap="square" lIns="91440" tIns="45720" rIns="91440" bIns="45720" rtlCol="0">
            <a:normAutofit lnSpcReduction="10000"/>
          </a:bodyPr>
          <a:lstStyle/>
          <a:p>
            <a:pPr marL="285750" indent="-285750">
              <a:buFont typeface="Arial" charset="0"/>
              <a:buChar char="•"/>
            </a:pPr>
            <a:r>
              <a:rPr lang="en-US" sz="1800" dirty="0"/>
              <a:t>These configurations are available when choosing a VM. </a:t>
            </a:r>
          </a:p>
          <a:p>
            <a:pPr marL="285750" indent="-285750">
              <a:buFont typeface="Arial" charset="0"/>
              <a:buChar char="•"/>
            </a:pPr>
            <a:endParaRPr lang="en-US" dirty="0"/>
          </a:p>
          <a:p>
            <a:pPr marL="285750" indent="-285750">
              <a:buFont typeface="Arial" charset="0"/>
              <a:buChar char="•"/>
            </a:pPr>
            <a:r>
              <a:rPr lang="en-US" sz="1800" dirty="0"/>
              <a:t>You should always request the smallest VM size that can accommodate your work. </a:t>
            </a:r>
          </a:p>
          <a:p>
            <a:pPr marL="285750" indent="-285750">
              <a:buFont typeface="Arial" charset="0"/>
              <a:buChar char="•"/>
            </a:pPr>
            <a:endParaRPr lang="en-US" dirty="0"/>
          </a:p>
          <a:p>
            <a:pPr marL="285750" indent="-285750">
              <a:buFont typeface="Arial" charset="0"/>
              <a:buChar char="•"/>
            </a:pPr>
            <a:r>
              <a:rPr lang="en-US" sz="1800" dirty="0"/>
              <a:t>Local storage is ephemeral and will be lost when your session dies. </a:t>
            </a:r>
          </a:p>
          <a:p>
            <a:pPr marL="285750" indent="-285750">
              <a:buFont typeface="Arial" charset="0"/>
              <a:buChar char="•"/>
            </a:pPr>
            <a:endParaRPr lang="en-US" dirty="0"/>
          </a:p>
          <a:p>
            <a:pPr marL="285750" indent="-285750">
              <a:buFont typeface="Arial" charset="0"/>
              <a:buChar char="•"/>
            </a:pPr>
            <a:r>
              <a:rPr lang="en-US" sz="1800" dirty="0"/>
              <a:t>For long term storage you will need an XSEDE-allocated Volume. </a:t>
            </a:r>
          </a:p>
        </p:txBody>
      </p:sp>
      <p:sp>
        <p:nvSpPr>
          <p:cNvPr id="8" name="TextBox 7"/>
          <p:cNvSpPr txBox="1"/>
          <p:nvPr/>
        </p:nvSpPr>
        <p:spPr>
          <a:xfrm>
            <a:off x="1476103" y="2181497"/>
            <a:ext cx="914400" cy="914400"/>
          </a:xfrm>
          <a:prstGeom prst="rect">
            <a:avLst/>
          </a:prstGeom>
        </p:spPr>
        <p:txBody>
          <a:bodyPr vert="horz" wrap="none" lIns="91440" tIns="45720" rIns="91440" bIns="45720" rtlCol="0">
            <a:normAutofit/>
          </a:bodyPr>
          <a:lstStyle/>
          <a:p>
            <a:endParaRPr lang="en-US" sz="1800" dirty="0"/>
          </a:p>
        </p:txBody>
      </p:sp>
    </p:spTree>
    <p:extLst>
      <p:ext uri="{BB962C8B-B14F-4D97-AF65-F5344CB8AC3E}">
        <p14:creationId xmlns:p14="http://schemas.microsoft.com/office/powerpoint/2010/main" val="914109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Images</a:t>
            </a:r>
          </a:p>
        </p:txBody>
      </p:sp>
      <p:sp>
        <p:nvSpPr>
          <p:cNvPr id="5" name="Date Placeholder 4"/>
          <p:cNvSpPr>
            <a:spLocks noGrp="1"/>
          </p:cNvSpPr>
          <p:nvPr>
            <p:ph type="dt" sz="half" idx="10"/>
          </p:nvPr>
        </p:nvSpPr>
        <p:spPr/>
        <p:txBody>
          <a:bodyPr/>
          <a:lstStyle/>
          <a:p>
            <a:fld id="{FEDA0F87-3A4C-814E-8891-11F34318C846}" type="datetime1">
              <a:rPr lang="en-US" smtClean="0"/>
              <a:t>6/13/18</a:t>
            </a:fld>
            <a:endParaRPr lang="en-US"/>
          </a:p>
        </p:txBody>
      </p:sp>
      <p:sp>
        <p:nvSpPr>
          <p:cNvPr id="6" name="Slide Number Placeholder 5"/>
          <p:cNvSpPr>
            <a:spLocks noGrp="1"/>
          </p:cNvSpPr>
          <p:nvPr>
            <p:ph type="sldNum" sz="quarter" idx="12"/>
          </p:nvPr>
        </p:nvSpPr>
        <p:spPr/>
        <p:txBody>
          <a:bodyPr/>
          <a:lstStyle/>
          <a:p>
            <a:fld id="{25AD54D6-7583-454E-9B0B-4409350D8CF2}" type="slidenum">
              <a:rPr lang="en-US" smtClean="0"/>
              <a:t>13</a:t>
            </a:fld>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482" y="1371600"/>
            <a:ext cx="8153035" cy="4783954"/>
          </a:xfrm>
          <a:prstGeom prst="rect">
            <a:avLst/>
          </a:prstGeom>
        </p:spPr>
      </p:pic>
    </p:spTree>
    <p:extLst>
      <p:ext uri="{BB962C8B-B14F-4D97-AF65-F5344CB8AC3E}">
        <p14:creationId xmlns:p14="http://schemas.microsoft.com/office/powerpoint/2010/main" val="2124210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Images cont.</a:t>
            </a:r>
          </a:p>
        </p:txBody>
      </p:sp>
      <p:sp>
        <p:nvSpPr>
          <p:cNvPr id="5" name="Date Placeholder 4"/>
          <p:cNvSpPr>
            <a:spLocks noGrp="1"/>
          </p:cNvSpPr>
          <p:nvPr>
            <p:ph type="dt" sz="half" idx="10"/>
          </p:nvPr>
        </p:nvSpPr>
        <p:spPr/>
        <p:txBody>
          <a:bodyPr/>
          <a:lstStyle/>
          <a:p>
            <a:fld id="{FEDA0F87-3A4C-814E-8891-11F34318C846}" type="datetime1">
              <a:rPr lang="en-US" smtClean="0"/>
              <a:t>6/13/18</a:t>
            </a:fld>
            <a:endParaRPr lang="en-US"/>
          </a:p>
        </p:txBody>
      </p:sp>
      <p:sp>
        <p:nvSpPr>
          <p:cNvPr id="6" name="Slide Number Placeholder 5"/>
          <p:cNvSpPr>
            <a:spLocks noGrp="1"/>
          </p:cNvSpPr>
          <p:nvPr>
            <p:ph type="sldNum" sz="quarter" idx="12"/>
          </p:nvPr>
        </p:nvSpPr>
        <p:spPr/>
        <p:txBody>
          <a:bodyPr/>
          <a:lstStyle/>
          <a:p>
            <a:fld id="{25AD54D6-7583-454E-9B0B-4409350D8CF2}" type="slidenum">
              <a:rPr lang="en-US" smtClean="0"/>
              <a:t>14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348" y="1429554"/>
            <a:ext cx="6333304" cy="4926796"/>
          </a:xfrm>
          <a:prstGeom prst="rect">
            <a:avLst/>
          </a:prstGeom>
        </p:spPr>
      </p:pic>
    </p:spTree>
    <p:extLst>
      <p:ext uri="{BB962C8B-B14F-4D97-AF65-F5344CB8AC3E}">
        <p14:creationId xmlns:p14="http://schemas.microsoft.com/office/powerpoint/2010/main" val="634998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Images cont.</a:t>
            </a:r>
          </a:p>
        </p:txBody>
      </p:sp>
      <p:sp>
        <p:nvSpPr>
          <p:cNvPr id="5" name="Date Placeholder 4"/>
          <p:cNvSpPr>
            <a:spLocks noGrp="1"/>
          </p:cNvSpPr>
          <p:nvPr>
            <p:ph type="dt" sz="half" idx="10"/>
          </p:nvPr>
        </p:nvSpPr>
        <p:spPr/>
        <p:txBody>
          <a:bodyPr/>
          <a:lstStyle/>
          <a:p>
            <a:fld id="{FEDA0F87-3A4C-814E-8891-11F34318C846}" type="datetime1">
              <a:rPr lang="en-US" smtClean="0"/>
              <a:t>6/13/18</a:t>
            </a:fld>
            <a:endParaRPr lang="en-US"/>
          </a:p>
        </p:txBody>
      </p:sp>
      <p:sp>
        <p:nvSpPr>
          <p:cNvPr id="6" name="Slide Number Placeholder 5"/>
          <p:cNvSpPr>
            <a:spLocks noGrp="1"/>
          </p:cNvSpPr>
          <p:nvPr>
            <p:ph type="sldNum" sz="quarter" idx="12"/>
          </p:nvPr>
        </p:nvSpPr>
        <p:spPr/>
        <p:txBody>
          <a:bodyPr/>
          <a:lstStyle/>
          <a:p>
            <a:fld id="{25AD54D6-7583-454E-9B0B-4409350D8CF2}" type="slidenum">
              <a:rPr lang="en-US" smtClean="0"/>
              <a:t>15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005" y="1415703"/>
            <a:ext cx="9201272" cy="4619337"/>
          </a:xfrm>
          <a:prstGeom prst="rect">
            <a:avLst/>
          </a:prstGeom>
        </p:spPr>
      </p:pic>
    </p:spTree>
    <p:extLst>
      <p:ext uri="{BB962C8B-B14F-4D97-AF65-F5344CB8AC3E}">
        <p14:creationId xmlns:p14="http://schemas.microsoft.com/office/powerpoint/2010/main" val="1550128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an Image</a:t>
            </a:r>
          </a:p>
        </p:txBody>
      </p:sp>
      <p:sp>
        <p:nvSpPr>
          <p:cNvPr id="4" name="Date Placeholder 3"/>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p:cNvSpPr>
            <a:spLocks noGrp="1"/>
          </p:cNvSpPr>
          <p:nvPr>
            <p:ph type="sldNum" sz="quarter" idx="12"/>
          </p:nvPr>
        </p:nvSpPr>
        <p:spPr/>
        <p:txBody>
          <a:bodyPr/>
          <a:lstStyle/>
          <a:p>
            <a:fld id="{25AD54D6-7583-454E-9B0B-4409350D8CF2}" type="slidenum">
              <a:rPr lang="en-US" smtClean="0"/>
              <a:t>16</a:t>
            </a:fld>
            <a:endParaRPr lang="en-US"/>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53644" y="1371600"/>
            <a:ext cx="6684712" cy="4984750"/>
          </a:xfrm>
        </p:spPr>
      </p:pic>
    </p:spTree>
    <p:extLst>
      <p:ext uri="{BB962C8B-B14F-4D97-AF65-F5344CB8AC3E}">
        <p14:creationId xmlns:p14="http://schemas.microsoft.com/office/powerpoint/2010/main" val="666589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an Image cont.</a:t>
            </a:r>
          </a:p>
        </p:txBody>
      </p:sp>
      <p:sp>
        <p:nvSpPr>
          <p:cNvPr id="4" name="Date Placeholder 3"/>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p:cNvSpPr>
            <a:spLocks noGrp="1"/>
          </p:cNvSpPr>
          <p:nvPr>
            <p:ph type="sldNum" sz="quarter" idx="12"/>
          </p:nvPr>
        </p:nvSpPr>
        <p:spPr/>
        <p:txBody>
          <a:bodyPr/>
          <a:lstStyle/>
          <a:p>
            <a:fld id="{25AD54D6-7583-454E-9B0B-4409350D8CF2}" type="slidenum">
              <a:rPr lang="en-US" smtClean="0"/>
              <a:t>17</a:t>
            </a:fld>
            <a:endParaRPr lang="en-US"/>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1846" y="1275395"/>
            <a:ext cx="7270089" cy="5080955"/>
          </a:xfrm>
        </p:spPr>
      </p:pic>
    </p:spTree>
    <p:extLst>
      <p:ext uri="{BB962C8B-B14F-4D97-AF65-F5344CB8AC3E}">
        <p14:creationId xmlns:p14="http://schemas.microsoft.com/office/powerpoint/2010/main" val="1421140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Saving an Image</a:t>
            </a:r>
          </a:p>
        </p:txBody>
      </p:sp>
      <p:sp>
        <p:nvSpPr>
          <p:cNvPr id="4" name="Date Placeholder 3"/>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p:cNvSpPr>
            <a:spLocks noGrp="1"/>
          </p:cNvSpPr>
          <p:nvPr>
            <p:ph type="sldNum" sz="quarter" idx="12"/>
          </p:nvPr>
        </p:nvSpPr>
        <p:spPr/>
        <p:txBody>
          <a:bodyPr/>
          <a:lstStyle/>
          <a:p>
            <a:fld id="{25AD54D6-7583-454E-9B0B-4409350D8CF2}" type="slidenum">
              <a:rPr lang="en-US" smtClean="0"/>
              <a:t>18</a:t>
            </a:fld>
            <a:endParaRPr lang="en-US"/>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1780" y="1690688"/>
            <a:ext cx="7508440" cy="4351338"/>
          </a:xfrm>
        </p:spPr>
      </p:pic>
      <p:sp>
        <p:nvSpPr>
          <p:cNvPr id="6" name="Donut 5"/>
          <p:cNvSpPr/>
          <p:nvPr/>
        </p:nvSpPr>
        <p:spPr>
          <a:xfrm>
            <a:off x="7890933" y="3426088"/>
            <a:ext cx="1427239" cy="434711"/>
          </a:xfrm>
          <a:prstGeom prst="donu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33727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a:t>In Summary</a:t>
            </a:r>
          </a:p>
        </p:txBody>
      </p:sp>
      <p:sp>
        <p:nvSpPr>
          <p:cNvPr id="5" name="Text Placeholder 4"/>
          <p:cNvSpPr>
            <a:spLocks noGrp="1"/>
          </p:cNvSpPr>
          <p:nvPr>
            <p:ph idx="1"/>
          </p:nvPr>
        </p:nvSpPr>
        <p:spPr/>
        <p:txBody>
          <a:bodyPr>
            <a:normAutofit/>
          </a:bodyPr>
          <a:lstStyle/>
          <a:p>
            <a:pPr marL="457200" indent="-457200">
              <a:buFont typeface="Arial" charset="0"/>
              <a:buChar char="•"/>
            </a:pPr>
            <a:r>
              <a:rPr lang="en-US" dirty="0"/>
              <a:t>The longer your instance runs the more SUs you consume</a:t>
            </a:r>
          </a:p>
          <a:p>
            <a:pPr marL="457200" indent="-457200">
              <a:buFont typeface="Arial" charset="0"/>
              <a:buChar char="•"/>
            </a:pPr>
            <a:endParaRPr lang="en-US" dirty="0"/>
          </a:p>
          <a:p>
            <a:pPr marL="457200" indent="-457200">
              <a:buFont typeface="Arial" charset="0"/>
              <a:buChar char="•"/>
            </a:pPr>
            <a:r>
              <a:rPr lang="en-US" dirty="0"/>
              <a:t>Be aware that you are on a shared resource</a:t>
            </a:r>
          </a:p>
          <a:p>
            <a:pPr marL="457200" indent="-457200">
              <a:buFont typeface="Arial" charset="0"/>
              <a:buChar char="•"/>
            </a:pPr>
            <a:endParaRPr lang="en-US" dirty="0"/>
          </a:p>
          <a:p>
            <a:pPr marL="457200" indent="-457200">
              <a:buFont typeface="Arial" charset="0"/>
              <a:buChar char="•"/>
            </a:pPr>
            <a:r>
              <a:rPr lang="en-US" dirty="0"/>
              <a:t>You have root access, but the original image stays intact</a:t>
            </a:r>
          </a:p>
          <a:p>
            <a:pPr marL="457200" indent="-457200">
              <a:buFont typeface="Arial" charset="0"/>
              <a:buChar char="•"/>
            </a:pPr>
            <a:endParaRPr lang="en-US" dirty="0"/>
          </a:p>
          <a:p>
            <a:pPr marL="457200" indent="-457200">
              <a:buFont typeface="Arial" charset="0"/>
              <a:buChar char="•"/>
            </a:pPr>
            <a:r>
              <a:rPr lang="en-US" dirty="0"/>
              <a:t>This is only the basic level of what you can do with Jetstream; there are many more options available in the Wiki</a:t>
            </a:r>
          </a:p>
          <a:p>
            <a:pPr marL="457200" indent="-457200">
              <a:buFont typeface="Arial" charset="0"/>
              <a:buChar char="•"/>
            </a:pPr>
            <a:endParaRPr lang="en-US" dirty="0"/>
          </a:p>
        </p:txBody>
      </p:sp>
      <p:sp>
        <p:nvSpPr>
          <p:cNvPr id="2" name="Date Placeholder 1"/>
          <p:cNvSpPr>
            <a:spLocks noGrp="1"/>
          </p:cNvSpPr>
          <p:nvPr>
            <p:ph type="dt" sz="half" idx="10"/>
          </p:nvPr>
        </p:nvSpPr>
        <p:spPr/>
        <p:txBody>
          <a:bodyPr/>
          <a:lstStyle/>
          <a:p>
            <a:fld id="{70647936-3366-F642-884D-2480A4E1E961}" type="datetime1">
              <a:rPr lang="en-US" smtClean="0"/>
              <a:t>6/13/18</a:t>
            </a:fld>
            <a:endParaRPr lang="en-US"/>
          </a:p>
        </p:txBody>
      </p:sp>
      <p:sp>
        <p:nvSpPr>
          <p:cNvPr id="3" name="Slide Number Placeholder 2"/>
          <p:cNvSpPr>
            <a:spLocks noGrp="1"/>
          </p:cNvSpPr>
          <p:nvPr>
            <p:ph type="sldNum" sz="quarter" idx="12"/>
          </p:nvPr>
        </p:nvSpPr>
        <p:spPr/>
        <p:txBody>
          <a:bodyPr/>
          <a:lstStyle/>
          <a:p>
            <a:fld id="{25AD54D6-7583-454E-9B0B-4409350D8CF2}" type="slidenum">
              <a:rPr lang="en-US" smtClean="0"/>
              <a:t>19</a:t>
            </a:fld>
            <a:endParaRPr lang="en-US"/>
          </a:p>
        </p:txBody>
      </p:sp>
    </p:spTree>
    <p:extLst>
      <p:ext uri="{BB962C8B-B14F-4D97-AF65-F5344CB8AC3E}">
        <p14:creationId xmlns:p14="http://schemas.microsoft.com/office/powerpoint/2010/main" val="1114486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a:bodyPr>
          <a:lstStyle/>
          <a:p>
            <a:pPr marL="800100" lvl="1" indent="-342900">
              <a:buFont typeface="Arial" charset="0"/>
              <a:buChar char="•"/>
            </a:pPr>
            <a:r>
              <a:rPr lang="en-US" dirty="0">
                <a:solidFill>
                  <a:schemeClr val="tx1"/>
                </a:solidFill>
              </a:rPr>
              <a:t>What is Cloud Computing</a:t>
            </a:r>
            <a:br>
              <a:rPr lang="en-US" dirty="0">
                <a:solidFill>
                  <a:schemeClr val="tx1"/>
                </a:solidFill>
              </a:rPr>
            </a:br>
            <a:endParaRPr lang="en-US" dirty="0">
              <a:solidFill>
                <a:schemeClr val="tx1"/>
              </a:solidFill>
            </a:endParaRPr>
          </a:p>
          <a:p>
            <a:pPr marL="800100" lvl="1" indent="-342900">
              <a:buFont typeface="Arial" charset="0"/>
              <a:buChar char="•"/>
            </a:pPr>
            <a:r>
              <a:rPr lang="en-US" dirty="0">
                <a:solidFill>
                  <a:schemeClr val="tx1"/>
                </a:solidFill>
              </a:rPr>
              <a:t>What Can I Use It For </a:t>
            </a:r>
          </a:p>
          <a:p>
            <a:pPr marL="800100" lvl="1" indent="-342900">
              <a:buFont typeface="Arial" charset="0"/>
              <a:buChar char="•"/>
            </a:pPr>
            <a:endParaRPr lang="en-US" dirty="0">
              <a:solidFill>
                <a:schemeClr val="tx1"/>
              </a:solidFill>
            </a:endParaRPr>
          </a:p>
          <a:p>
            <a:pPr marL="800100" lvl="1" indent="-342900">
              <a:buFont typeface="Arial" charset="0"/>
              <a:buChar char="•"/>
            </a:pPr>
            <a:r>
              <a:rPr lang="en-US" dirty="0">
                <a:solidFill>
                  <a:schemeClr val="tx1"/>
                </a:solidFill>
              </a:rPr>
              <a:t>Choosing Systems</a:t>
            </a:r>
          </a:p>
          <a:p>
            <a:pPr marL="800100" lvl="1" indent="-342900">
              <a:buFont typeface="Arial" charset="0"/>
              <a:buChar char="•"/>
            </a:pPr>
            <a:endParaRPr lang="en-US" dirty="0">
              <a:solidFill>
                <a:schemeClr val="tx1"/>
              </a:solidFill>
            </a:endParaRPr>
          </a:p>
          <a:p>
            <a:pPr marL="800100" lvl="1" indent="-342900">
              <a:buFont typeface="Arial" charset="0"/>
              <a:buChar char="•"/>
            </a:pPr>
            <a:r>
              <a:rPr lang="en-US" dirty="0">
                <a:solidFill>
                  <a:schemeClr val="tx1"/>
                </a:solidFill>
              </a:rPr>
              <a:t>Images vs. Bare Metal</a:t>
            </a:r>
          </a:p>
          <a:p>
            <a:pPr marL="800100" lvl="1" indent="-342900">
              <a:buFont typeface="Arial" charset="0"/>
              <a:buChar char="•"/>
            </a:pPr>
            <a:endParaRPr lang="en-US" dirty="0">
              <a:solidFill>
                <a:schemeClr val="tx1"/>
              </a:solidFill>
            </a:endParaRPr>
          </a:p>
          <a:p>
            <a:pPr marL="800100" lvl="1" indent="-342900">
              <a:buFont typeface="Arial" charset="0"/>
              <a:buChar char="•"/>
            </a:pPr>
            <a:r>
              <a:rPr lang="en-US" dirty="0">
                <a:solidFill>
                  <a:schemeClr val="tx1"/>
                </a:solidFill>
              </a:rPr>
              <a:t>Using the Resources</a:t>
            </a:r>
          </a:p>
          <a:p>
            <a:pPr marL="800100" lvl="1" indent="-342900">
              <a:buFont typeface="Arial" charset="0"/>
              <a:buChar char="•"/>
            </a:pPr>
            <a:endParaRPr lang="en-US" dirty="0">
              <a:solidFill>
                <a:schemeClr val="tx1"/>
              </a:solidFill>
            </a:endParaRPr>
          </a:p>
          <a:p>
            <a:pPr marL="800100" lvl="1" indent="-342900">
              <a:buFont typeface="Arial" charset="0"/>
              <a:buChar char="•"/>
            </a:pPr>
            <a:endParaRPr lang="en-US" dirty="0">
              <a:solidFill>
                <a:schemeClr val="tx1"/>
              </a:solidFill>
            </a:endParaRPr>
          </a:p>
        </p:txBody>
      </p:sp>
      <p:sp>
        <p:nvSpPr>
          <p:cNvPr id="4" name="Date Placeholder 3"/>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p:cNvSpPr>
            <a:spLocks noGrp="1"/>
          </p:cNvSpPr>
          <p:nvPr>
            <p:ph type="sldNum" sz="quarter" idx="12"/>
          </p:nvPr>
        </p:nvSpPr>
        <p:spPr/>
        <p:txBody>
          <a:bodyPr/>
          <a:lstStyle/>
          <a:p>
            <a:fld id="{25AD54D6-7583-454E-9B0B-4409350D8CF2}" type="slidenum">
              <a:rPr lang="en-US" smtClean="0"/>
              <a:t>2</a:t>
            </a:fld>
            <a:endParaRPr lang="en-US"/>
          </a:p>
        </p:txBody>
      </p:sp>
    </p:spTree>
    <p:extLst>
      <p:ext uri="{BB962C8B-B14F-4D97-AF65-F5344CB8AC3E}">
        <p14:creationId xmlns:p14="http://schemas.microsoft.com/office/powerpoint/2010/main" val="2016481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C2693-D1E1-674D-9296-9784AE370BDF}"/>
              </a:ext>
            </a:extLst>
          </p:cNvPr>
          <p:cNvSpPr>
            <a:spLocks noGrp="1"/>
          </p:cNvSpPr>
          <p:nvPr>
            <p:ph type="title"/>
          </p:nvPr>
        </p:nvSpPr>
        <p:spPr/>
        <p:txBody>
          <a:bodyPr/>
          <a:lstStyle/>
          <a:p>
            <a:r>
              <a:rPr lang="en-US" dirty="0"/>
              <a:t>IaaS with Bare Metal </a:t>
            </a:r>
          </a:p>
        </p:txBody>
      </p:sp>
      <p:sp>
        <p:nvSpPr>
          <p:cNvPr id="3" name="Content Placeholder 2">
            <a:extLst>
              <a:ext uri="{FF2B5EF4-FFF2-40B4-BE49-F238E27FC236}">
                <a16:creationId xmlns:a16="http://schemas.microsoft.com/office/drawing/2014/main" id="{67850114-4366-B645-A133-9FD4706D6EAF}"/>
              </a:ext>
            </a:extLst>
          </p:cNvPr>
          <p:cNvSpPr>
            <a:spLocks noGrp="1"/>
          </p:cNvSpPr>
          <p:nvPr>
            <p:ph idx="1"/>
          </p:nvPr>
        </p:nvSpPr>
        <p:spPr/>
        <p:txBody>
          <a:bodyPr>
            <a:normAutofit lnSpcReduction="10000"/>
          </a:bodyPr>
          <a:lstStyle/>
          <a:p>
            <a:r>
              <a:rPr lang="en-US" dirty="0"/>
              <a:t>Direct access to the node</a:t>
            </a:r>
          </a:p>
          <a:p>
            <a:pPr marL="914400" lvl="1" indent="-457200">
              <a:buFont typeface="Arial" panose="020B0604020202020204" pitchFamily="34" charset="0"/>
              <a:buChar char="•"/>
            </a:pPr>
            <a:r>
              <a:rPr lang="en-US" dirty="0"/>
              <a:t>Choose how you want to interact with the system</a:t>
            </a:r>
          </a:p>
          <a:p>
            <a:endParaRPr lang="en-US" dirty="0"/>
          </a:p>
          <a:p>
            <a:r>
              <a:rPr lang="en-US" dirty="0"/>
              <a:t>Build your own interface</a:t>
            </a:r>
          </a:p>
          <a:p>
            <a:pPr marL="914400" lvl="1" indent="-457200">
              <a:buFont typeface="Arial" panose="020B0604020202020204" pitchFamily="34" charset="0"/>
              <a:buChar char="•"/>
            </a:pPr>
            <a:r>
              <a:rPr lang="en-US" dirty="0"/>
              <a:t>Select and install your own OS</a:t>
            </a:r>
          </a:p>
          <a:p>
            <a:pPr marL="914400" lvl="1" indent="-457200">
              <a:buFont typeface="Arial" panose="020B0604020202020204" pitchFamily="34" charset="0"/>
              <a:buChar char="•"/>
            </a:pPr>
            <a:r>
              <a:rPr lang="en-US" dirty="0"/>
              <a:t>Install software to your exact specifications</a:t>
            </a:r>
          </a:p>
          <a:p>
            <a:endParaRPr lang="en-US" dirty="0"/>
          </a:p>
          <a:p>
            <a:r>
              <a:rPr lang="en-US" dirty="0"/>
              <a:t>OpenStack</a:t>
            </a:r>
          </a:p>
          <a:p>
            <a:pPr marL="914400" lvl="1" indent="-457200">
              <a:buFont typeface="Arial" panose="020B0604020202020204" pitchFamily="34" charset="0"/>
              <a:buChar char="•"/>
            </a:pPr>
            <a:r>
              <a:rPr lang="en-US" dirty="0"/>
              <a:t>Cloud based OS to help control your environment</a:t>
            </a:r>
          </a:p>
          <a:p>
            <a:pPr marL="914400" lvl="1" indent="-457200">
              <a:buFont typeface="Arial" panose="020B0604020202020204" pitchFamily="34" charset="0"/>
              <a:buChar char="•"/>
            </a:pPr>
            <a:r>
              <a:rPr lang="en-US" dirty="0"/>
              <a:t>Provides dashboard based management in addition to command line</a:t>
            </a:r>
          </a:p>
          <a:p>
            <a:pPr marL="914400" lvl="1" indent="-457200">
              <a:buFont typeface="Arial" panose="020B0604020202020204" pitchFamily="34" charset="0"/>
              <a:buChar char="•"/>
            </a:pPr>
            <a:endParaRPr lang="en-US" dirty="0"/>
          </a:p>
        </p:txBody>
      </p:sp>
      <p:sp>
        <p:nvSpPr>
          <p:cNvPr id="4" name="Date Placeholder 3">
            <a:extLst>
              <a:ext uri="{FF2B5EF4-FFF2-40B4-BE49-F238E27FC236}">
                <a16:creationId xmlns:a16="http://schemas.microsoft.com/office/drawing/2014/main" id="{B5566132-C872-9E40-91C6-32251765066A}"/>
              </a:ext>
            </a:extLst>
          </p:cNvPr>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a:extLst>
              <a:ext uri="{FF2B5EF4-FFF2-40B4-BE49-F238E27FC236}">
                <a16:creationId xmlns:a16="http://schemas.microsoft.com/office/drawing/2014/main" id="{9A051FA0-1142-3E41-966B-F4BB307A84EF}"/>
              </a:ext>
            </a:extLst>
          </p:cNvPr>
          <p:cNvSpPr>
            <a:spLocks noGrp="1"/>
          </p:cNvSpPr>
          <p:nvPr>
            <p:ph type="sldNum" sz="quarter" idx="12"/>
          </p:nvPr>
        </p:nvSpPr>
        <p:spPr/>
        <p:txBody>
          <a:bodyPr/>
          <a:lstStyle/>
          <a:p>
            <a:fld id="{25AD54D6-7583-454E-9B0B-4409350D8CF2}" type="slidenum">
              <a:rPr lang="en-US" smtClean="0"/>
              <a:t>20</a:t>
            </a:fld>
            <a:endParaRPr lang="en-US"/>
          </a:p>
        </p:txBody>
      </p:sp>
    </p:spTree>
    <p:extLst>
      <p:ext uri="{BB962C8B-B14F-4D97-AF65-F5344CB8AC3E}">
        <p14:creationId xmlns:p14="http://schemas.microsoft.com/office/powerpoint/2010/main" val="3182568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8CEDB-5FD9-AC43-8499-91DE5F1F2730}"/>
              </a:ext>
            </a:extLst>
          </p:cNvPr>
          <p:cNvSpPr>
            <a:spLocks noGrp="1"/>
          </p:cNvSpPr>
          <p:nvPr>
            <p:ph type="title"/>
          </p:nvPr>
        </p:nvSpPr>
        <p:spPr/>
        <p:txBody>
          <a:bodyPr/>
          <a:lstStyle/>
          <a:p>
            <a:r>
              <a:rPr lang="en-US" dirty="0"/>
              <a:t>Chameleon</a:t>
            </a:r>
          </a:p>
        </p:txBody>
      </p:sp>
      <p:sp>
        <p:nvSpPr>
          <p:cNvPr id="3" name="Content Placeholder 2">
            <a:extLst>
              <a:ext uri="{FF2B5EF4-FFF2-40B4-BE49-F238E27FC236}">
                <a16:creationId xmlns:a16="http://schemas.microsoft.com/office/drawing/2014/main" id="{68A287B7-2B0A-7348-A4AD-E83DA39C0D9A}"/>
              </a:ext>
            </a:extLst>
          </p:cNvPr>
          <p:cNvSpPr>
            <a:spLocks noGrp="1"/>
          </p:cNvSpPr>
          <p:nvPr>
            <p:ph idx="1"/>
          </p:nvPr>
        </p:nvSpPr>
        <p:spPr/>
        <p:txBody>
          <a:bodyPr/>
          <a:lstStyle/>
          <a:p>
            <a:r>
              <a:rPr lang="en-US" dirty="0"/>
              <a:t>Select the hardware you want</a:t>
            </a:r>
          </a:p>
          <a:p>
            <a:pPr marL="914400" lvl="1" indent="-457200">
              <a:buFont typeface="Arial" panose="020B0604020202020204" pitchFamily="34" charset="0"/>
              <a:buChar char="•"/>
            </a:pPr>
            <a:r>
              <a:rPr lang="en-US" dirty="0"/>
              <a:t>Instead of images you can select ‘flavors’ to determine memory, </a:t>
            </a:r>
            <a:r>
              <a:rPr lang="en-US" dirty="0" err="1"/>
              <a:t>cpus</a:t>
            </a:r>
            <a:r>
              <a:rPr lang="en-US" dirty="0"/>
              <a:t>, root disk, </a:t>
            </a:r>
            <a:r>
              <a:rPr lang="en-US" dirty="0" err="1"/>
              <a:t>etc</a:t>
            </a:r>
            <a:endParaRPr lang="en-US" dirty="0"/>
          </a:p>
          <a:p>
            <a:pPr marL="914400" lvl="1" indent="-457200">
              <a:buFont typeface="Arial" panose="020B0604020202020204" pitchFamily="34" charset="0"/>
              <a:buChar char="•"/>
            </a:pPr>
            <a:endParaRPr lang="en-US" dirty="0"/>
          </a:p>
          <a:p>
            <a:r>
              <a:rPr lang="en-US" dirty="0"/>
              <a:t>Network options</a:t>
            </a:r>
          </a:p>
          <a:p>
            <a:pPr marL="914400" lvl="1" indent="-457200">
              <a:buFont typeface="Arial" panose="020B0604020202020204" pitchFamily="34" charset="0"/>
              <a:buChar char="•"/>
            </a:pPr>
            <a:r>
              <a:rPr lang="en-US" dirty="0"/>
              <a:t>Generate IPs for external access </a:t>
            </a:r>
          </a:p>
          <a:p>
            <a:pPr marL="914400" lvl="1" indent="-457200">
              <a:buFont typeface="Arial" panose="020B0604020202020204" pitchFamily="34" charset="0"/>
              <a:buChar char="•"/>
            </a:pPr>
            <a:endParaRPr lang="en-US" dirty="0"/>
          </a:p>
          <a:p>
            <a:r>
              <a:rPr lang="en-US" dirty="0"/>
              <a:t>Develop APIs</a:t>
            </a:r>
          </a:p>
          <a:p>
            <a:pPr marL="914400" lvl="1" indent="-457200">
              <a:buFont typeface="Arial" panose="020B0604020202020204" pitchFamily="34" charset="0"/>
              <a:buChar char="•"/>
            </a:pPr>
            <a:r>
              <a:rPr lang="en-US" dirty="0"/>
              <a:t>Use APIs to provide dashboards, monitor activity, </a:t>
            </a:r>
            <a:r>
              <a:rPr lang="en-US" dirty="0" err="1"/>
              <a:t>etc</a:t>
            </a:r>
            <a:endParaRPr lang="en-US" dirty="0"/>
          </a:p>
        </p:txBody>
      </p:sp>
      <p:sp>
        <p:nvSpPr>
          <p:cNvPr id="4" name="Date Placeholder 3">
            <a:extLst>
              <a:ext uri="{FF2B5EF4-FFF2-40B4-BE49-F238E27FC236}">
                <a16:creationId xmlns:a16="http://schemas.microsoft.com/office/drawing/2014/main" id="{8A2C7394-7F0B-964D-B69F-5171EE84C72E}"/>
              </a:ext>
            </a:extLst>
          </p:cNvPr>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a:extLst>
              <a:ext uri="{FF2B5EF4-FFF2-40B4-BE49-F238E27FC236}">
                <a16:creationId xmlns:a16="http://schemas.microsoft.com/office/drawing/2014/main" id="{C80691F0-B061-7044-9EC8-8839DC2B0254}"/>
              </a:ext>
            </a:extLst>
          </p:cNvPr>
          <p:cNvSpPr>
            <a:spLocks noGrp="1"/>
          </p:cNvSpPr>
          <p:nvPr>
            <p:ph type="sldNum" sz="quarter" idx="12"/>
          </p:nvPr>
        </p:nvSpPr>
        <p:spPr/>
        <p:txBody>
          <a:bodyPr/>
          <a:lstStyle/>
          <a:p>
            <a:fld id="{25AD54D6-7583-454E-9B0B-4409350D8CF2}" type="slidenum">
              <a:rPr lang="en-US" smtClean="0"/>
              <a:t>21</a:t>
            </a:fld>
            <a:endParaRPr lang="en-US"/>
          </a:p>
        </p:txBody>
      </p:sp>
    </p:spTree>
    <p:extLst>
      <p:ext uri="{BB962C8B-B14F-4D97-AF65-F5344CB8AC3E}">
        <p14:creationId xmlns:p14="http://schemas.microsoft.com/office/powerpoint/2010/main" val="1064140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87BA8-5ECA-D54A-A10F-754B302592C0}"/>
              </a:ext>
            </a:extLst>
          </p:cNvPr>
          <p:cNvSpPr>
            <a:spLocks noGrp="1"/>
          </p:cNvSpPr>
          <p:nvPr>
            <p:ph type="title"/>
          </p:nvPr>
        </p:nvSpPr>
        <p:spPr/>
        <p:txBody>
          <a:bodyPr/>
          <a:lstStyle/>
          <a:p>
            <a:r>
              <a:rPr lang="en-US" dirty="0"/>
              <a:t>OpenStack</a:t>
            </a:r>
          </a:p>
        </p:txBody>
      </p:sp>
      <p:pic>
        <p:nvPicPr>
          <p:cNvPr id="7" name="Content Placeholder 6">
            <a:extLst>
              <a:ext uri="{FF2B5EF4-FFF2-40B4-BE49-F238E27FC236}">
                <a16:creationId xmlns:a16="http://schemas.microsoft.com/office/drawing/2014/main" id="{F744F4AA-09DF-5647-886F-2D68697D8D72}"/>
              </a:ext>
            </a:extLst>
          </p:cNvPr>
          <p:cNvPicPr>
            <a:picLocks noGrp="1" noChangeAspect="1"/>
          </p:cNvPicPr>
          <p:nvPr>
            <p:ph idx="1"/>
          </p:nvPr>
        </p:nvPicPr>
        <p:blipFill>
          <a:blip r:embed="rId3"/>
          <a:stretch>
            <a:fillRect/>
          </a:stretch>
        </p:blipFill>
        <p:spPr>
          <a:xfrm>
            <a:off x="838200" y="1690688"/>
            <a:ext cx="10397302" cy="4486275"/>
          </a:xfrm>
        </p:spPr>
      </p:pic>
      <p:sp>
        <p:nvSpPr>
          <p:cNvPr id="4" name="Date Placeholder 3">
            <a:extLst>
              <a:ext uri="{FF2B5EF4-FFF2-40B4-BE49-F238E27FC236}">
                <a16:creationId xmlns:a16="http://schemas.microsoft.com/office/drawing/2014/main" id="{6D36E6BF-A0AF-824E-83BD-2D62AE6B9305}"/>
              </a:ext>
            </a:extLst>
          </p:cNvPr>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a:extLst>
              <a:ext uri="{FF2B5EF4-FFF2-40B4-BE49-F238E27FC236}">
                <a16:creationId xmlns:a16="http://schemas.microsoft.com/office/drawing/2014/main" id="{EC72792D-6245-AE46-95D8-0C67A995EC5F}"/>
              </a:ext>
            </a:extLst>
          </p:cNvPr>
          <p:cNvSpPr>
            <a:spLocks noGrp="1"/>
          </p:cNvSpPr>
          <p:nvPr>
            <p:ph type="sldNum" sz="quarter" idx="12"/>
          </p:nvPr>
        </p:nvSpPr>
        <p:spPr/>
        <p:txBody>
          <a:bodyPr/>
          <a:lstStyle/>
          <a:p>
            <a:fld id="{25AD54D6-7583-454E-9B0B-4409350D8CF2}" type="slidenum">
              <a:rPr lang="en-US" smtClean="0"/>
              <a:t>22</a:t>
            </a:fld>
            <a:endParaRPr lang="en-US"/>
          </a:p>
        </p:txBody>
      </p:sp>
    </p:spTree>
    <p:extLst>
      <p:ext uri="{BB962C8B-B14F-4D97-AF65-F5344CB8AC3E}">
        <p14:creationId xmlns:p14="http://schemas.microsoft.com/office/powerpoint/2010/main" val="2804154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E7E49-2563-8147-975C-DE05C6146D3D}"/>
              </a:ext>
            </a:extLst>
          </p:cNvPr>
          <p:cNvSpPr>
            <a:spLocks noGrp="1"/>
          </p:cNvSpPr>
          <p:nvPr>
            <p:ph type="title"/>
          </p:nvPr>
        </p:nvSpPr>
        <p:spPr/>
        <p:txBody>
          <a:bodyPr/>
          <a:lstStyle/>
          <a:p>
            <a:r>
              <a:rPr lang="en-US" dirty="0"/>
              <a:t>APIs, SSH, and IPs</a:t>
            </a:r>
          </a:p>
        </p:txBody>
      </p:sp>
      <p:sp>
        <p:nvSpPr>
          <p:cNvPr id="4" name="Date Placeholder 3">
            <a:extLst>
              <a:ext uri="{FF2B5EF4-FFF2-40B4-BE49-F238E27FC236}">
                <a16:creationId xmlns:a16="http://schemas.microsoft.com/office/drawing/2014/main" id="{C5115F14-1050-D84E-A13E-F5878AD32192}"/>
              </a:ext>
            </a:extLst>
          </p:cNvPr>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a:extLst>
              <a:ext uri="{FF2B5EF4-FFF2-40B4-BE49-F238E27FC236}">
                <a16:creationId xmlns:a16="http://schemas.microsoft.com/office/drawing/2014/main" id="{088ED884-D774-B844-8A44-518125113DAE}"/>
              </a:ext>
            </a:extLst>
          </p:cNvPr>
          <p:cNvSpPr>
            <a:spLocks noGrp="1"/>
          </p:cNvSpPr>
          <p:nvPr>
            <p:ph type="sldNum" sz="quarter" idx="12"/>
          </p:nvPr>
        </p:nvSpPr>
        <p:spPr/>
        <p:txBody>
          <a:bodyPr/>
          <a:lstStyle/>
          <a:p>
            <a:fld id="{25AD54D6-7583-454E-9B0B-4409350D8CF2}" type="slidenum">
              <a:rPr lang="en-US" smtClean="0"/>
              <a:t>23</a:t>
            </a:fld>
            <a:endParaRPr lang="en-US"/>
          </a:p>
        </p:txBody>
      </p:sp>
      <p:pic>
        <p:nvPicPr>
          <p:cNvPr id="11" name="Content Placeholder 10">
            <a:extLst>
              <a:ext uri="{FF2B5EF4-FFF2-40B4-BE49-F238E27FC236}">
                <a16:creationId xmlns:a16="http://schemas.microsoft.com/office/drawing/2014/main" id="{E8B38F75-AFCE-3941-BCB0-95FEC0C5160A}"/>
              </a:ext>
            </a:extLst>
          </p:cNvPr>
          <p:cNvPicPr>
            <a:picLocks noGrp="1" noChangeAspect="1"/>
          </p:cNvPicPr>
          <p:nvPr>
            <p:ph idx="1"/>
          </p:nvPr>
        </p:nvPicPr>
        <p:blipFill>
          <a:blip r:embed="rId3"/>
          <a:stretch>
            <a:fillRect/>
          </a:stretch>
        </p:blipFill>
        <p:spPr>
          <a:xfrm>
            <a:off x="518260" y="1898248"/>
            <a:ext cx="11148056" cy="3848841"/>
          </a:xfrm>
        </p:spPr>
      </p:pic>
    </p:spTree>
    <p:extLst>
      <p:ext uri="{BB962C8B-B14F-4D97-AF65-F5344CB8AC3E}">
        <p14:creationId xmlns:p14="http://schemas.microsoft.com/office/powerpoint/2010/main" val="72092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BD5F4-C5C6-7648-820A-2D2E3CD0C802}"/>
              </a:ext>
            </a:extLst>
          </p:cNvPr>
          <p:cNvSpPr>
            <a:spLocks noGrp="1"/>
          </p:cNvSpPr>
          <p:nvPr>
            <p:ph type="title"/>
          </p:nvPr>
        </p:nvSpPr>
        <p:spPr/>
        <p:txBody>
          <a:bodyPr/>
          <a:lstStyle/>
          <a:p>
            <a:r>
              <a:rPr lang="en-US" dirty="0"/>
              <a:t>Command Line Access</a:t>
            </a:r>
          </a:p>
        </p:txBody>
      </p:sp>
      <p:sp>
        <p:nvSpPr>
          <p:cNvPr id="3" name="Content Placeholder 2">
            <a:extLst>
              <a:ext uri="{FF2B5EF4-FFF2-40B4-BE49-F238E27FC236}">
                <a16:creationId xmlns:a16="http://schemas.microsoft.com/office/drawing/2014/main" id="{6D040C2E-A747-3846-9C34-9F302EA69BE5}"/>
              </a:ext>
            </a:extLst>
          </p:cNvPr>
          <p:cNvSpPr>
            <a:spLocks noGrp="1"/>
          </p:cNvSpPr>
          <p:nvPr>
            <p:ph idx="1"/>
          </p:nvPr>
        </p:nvSpPr>
        <p:spPr/>
        <p:txBody>
          <a:bodyPr/>
          <a:lstStyle/>
          <a:p>
            <a:r>
              <a:rPr lang="en-US" dirty="0"/>
              <a:t>Install OpenStack</a:t>
            </a:r>
          </a:p>
          <a:p>
            <a:pPr marL="914400" lvl="1" indent="-457200">
              <a:buFont typeface="Arial" panose="020B0604020202020204" pitchFamily="34" charset="0"/>
              <a:buChar char="•"/>
            </a:pPr>
            <a:r>
              <a:rPr lang="en-US" dirty="0"/>
              <a:t>Install python</a:t>
            </a:r>
          </a:p>
          <a:p>
            <a:pPr marL="914400" lvl="1" indent="-457200">
              <a:buFont typeface="Arial" panose="020B0604020202020204" pitchFamily="34" charset="0"/>
              <a:buChar char="•"/>
            </a:pPr>
            <a:r>
              <a:rPr lang="en-US" dirty="0">
                <a:latin typeface="Courier" pitchFamily="2" charset="0"/>
              </a:rPr>
              <a:t>pip install python-</a:t>
            </a:r>
            <a:r>
              <a:rPr lang="en-US" dirty="0" err="1">
                <a:latin typeface="Courier" pitchFamily="2" charset="0"/>
              </a:rPr>
              <a:t>openstackclient</a:t>
            </a:r>
            <a:endParaRPr lang="en-US" dirty="0">
              <a:latin typeface="Courier" pitchFamily="2" charset="0"/>
            </a:endParaRPr>
          </a:p>
          <a:p>
            <a:pPr marL="914400" lvl="1" indent="-457200">
              <a:buFont typeface="Arial" panose="020B0604020202020204" pitchFamily="34" charset="0"/>
              <a:buChar char="•"/>
            </a:pPr>
            <a:endParaRPr lang="en-US" dirty="0">
              <a:latin typeface="Courier" pitchFamily="2" charset="0"/>
            </a:endParaRPr>
          </a:p>
          <a:p>
            <a:r>
              <a:rPr lang="en-US" dirty="0"/>
              <a:t>Download an RC File</a:t>
            </a:r>
          </a:p>
          <a:p>
            <a:pPr marL="914400" lvl="1" indent="-457200">
              <a:buFont typeface="Arial" panose="020B0604020202020204" pitchFamily="34" charset="0"/>
              <a:buChar char="•"/>
            </a:pPr>
            <a:r>
              <a:rPr lang="en-US" dirty="0"/>
              <a:t>Pull from your Chameleon account</a:t>
            </a:r>
          </a:p>
          <a:p>
            <a:pPr marL="914400" lvl="1" indent="-457200">
              <a:buFont typeface="Arial" panose="020B0604020202020204" pitchFamily="34" charset="0"/>
              <a:buChar char="•"/>
            </a:pPr>
            <a:r>
              <a:rPr lang="en-US" dirty="0">
                <a:latin typeface="Courier" pitchFamily="2" charset="0"/>
              </a:rPr>
              <a:t>source &lt;path/to/</a:t>
            </a:r>
            <a:r>
              <a:rPr lang="en-US" dirty="0" err="1">
                <a:latin typeface="Courier" pitchFamily="2" charset="0"/>
              </a:rPr>
              <a:t>openstack_rc_file</a:t>
            </a:r>
            <a:r>
              <a:rPr lang="en-US" dirty="0">
                <a:latin typeface="Courier" pitchFamily="2" charset="0"/>
              </a:rPr>
              <a:t>&gt;</a:t>
            </a:r>
          </a:p>
          <a:p>
            <a:pPr marL="914400" lvl="1" indent="-457200">
              <a:buFont typeface="Arial" panose="020B0604020202020204" pitchFamily="34" charset="0"/>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If you are a Windows user you’ll need to manually provide environment variables</a:t>
            </a:r>
          </a:p>
        </p:txBody>
      </p:sp>
      <p:sp>
        <p:nvSpPr>
          <p:cNvPr id="4" name="Date Placeholder 3">
            <a:extLst>
              <a:ext uri="{FF2B5EF4-FFF2-40B4-BE49-F238E27FC236}">
                <a16:creationId xmlns:a16="http://schemas.microsoft.com/office/drawing/2014/main" id="{15226997-D6BD-B648-99CD-911E23ACB1CC}"/>
              </a:ext>
            </a:extLst>
          </p:cNvPr>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a:extLst>
              <a:ext uri="{FF2B5EF4-FFF2-40B4-BE49-F238E27FC236}">
                <a16:creationId xmlns:a16="http://schemas.microsoft.com/office/drawing/2014/main" id="{B800524C-E738-9A4E-9F1E-248ED814FFA7}"/>
              </a:ext>
            </a:extLst>
          </p:cNvPr>
          <p:cNvSpPr>
            <a:spLocks noGrp="1"/>
          </p:cNvSpPr>
          <p:nvPr>
            <p:ph type="sldNum" sz="quarter" idx="12"/>
          </p:nvPr>
        </p:nvSpPr>
        <p:spPr/>
        <p:txBody>
          <a:bodyPr/>
          <a:lstStyle/>
          <a:p>
            <a:fld id="{25AD54D6-7583-454E-9B0B-4409350D8CF2}" type="slidenum">
              <a:rPr lang="en-US" smtClean="0"/>
              <a:t>24</a:t>
            </a:fld>
            <a:endParaRPr lang="en-US"/>
          </a:p>
        </p:txBody>
      </p:sp>
    </p:spTree>
    <p:extLst>
      <p:ext uri="{BB962C8B-B14F-4D97-AF65-F5344CB8AC3E}">
        <p14:creationId xmlns:p14="http://schemas.microsoft.com/office/powerpoint/2010/main" val="3430884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288FCF-4D18-8240-AF2B-734CBC70804F}"/>
              </a:ext>
            </a:extLst>
          </p:cNvPr>
          <p:cNvSpPr>
            <a:spLocks noGrp="1"/>
          </p:cNvSpPr>
          <p:nvPr>
            <p:ph type="title"/>
          </p:nvPr>
        </p:nvSpPr>
        <p:spPr/>
        <p:txBody>
          <a:bodyPr/>
          <a:lstStyle/>
          <a:p>
            <a:r>
              <a:rPr lang="en-US" dirty="0"/>
              <a:t>For Mac</a:t>
            </a:r>
            <a:br>
              <a:rPr lang="en-US" dirty="0"/>
            </a:br>
            <a:endParaRPr lang="en-US" dirty="0"/>
          </a:p>
        </p:txBody>
      </p:sp>
      <p:sp>
        <p:nvSpPr>
          <p:cNvPr id="4" name="Date Placeholder 3">
            <a:extLst>
              <a:ext uri="{FF2B5EF4-FFF2-40B4-BE49-F238E27FC236}">
                <a16:creationId xmlns:a16="http://schemas.microsoft.com/office/drawing/2014/main" id="{749492B5-BD5B-4540-9E68-80C3B7DB3E8F}"/>
              </a:ext>
            </a:extLst>
          </p:cNvPr>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a:extLst>
              <a:ext uri="{FF2B5EF4-FFF2-40B4-BE49-F238E27FC236}">
                <a16:creationId xmlns:a16="http://schemas.microsoft.com/office/drawing/2014/main" id="{4DCE37A1-6324-2B49-BBA0-D583F24A5CF6}"/>
              </a:ext>
            </a:extLst>
          </p:cNvPr>
          <p:cNvSpPr>
            <a:spLocks noGrp="1"/>
          </p:cNvSpPr>
          <p:nvPr>
            <p:ph type="sldNum" sz="quarter" idx="12"/>
          </p:nvPr>
        </p:nvSpPr>
        <p:spPr/>
        <p:txBody>
          <a:bodyPr/>
          <a:lstStyle/>
          <a:p>
            <a:fld id="{25AD54D6-7583-454E-9B0B-4409350D8CF2}" type="slidenum">
              <a:rPr lang="en-US" smtClean="0"/>
              <a:t>25</a:t>
            </a:fld>
            <a:endParaRPr lang="en-US"/>
          </a:p>
        </p:txBody>
      </p:sp>
      <p:sp>
        <p:nvSpPr>
          <p:cNvPr id="6" name="TextBox 5">
            <a:extLst>
              <a:ext uri="{FF2B5EF4-FFF2-40B4-BE49-F238E27FC236}">
                <a16:creationId xmlns:a16="http://schemas.microsoft.com/office/drawing/2014/main" id="{8FB06DE3-8429-BE4A-818A-41F0F59F2A18}"/>
              </a:ext>
            </a:extLst>
          </p:cNvPr>
          <p:cNvSpPr txBox="1"/>
          <p:nvPr/>
        </p:nvSpPr>
        <p:spPr>
          <a:xfrm>
            <a:off x="532435" y="1099595"/>
            <a:ext cx="11088547" cy="4826643"/>
          </a:xfrm>
          <a:prstGeom prst="rect">
            <a:avLst/>
          </a:prstGeom>
          <a:solidFill>
            <a:schemeClr val="tx1"/>
          </a:solidFill>
        </p:spPr>
        <p:txBody>
          <a:bodyPr vert="horz" wrap="square" lIns="91440" tIns="45720" rIns="91440" bIns="45720" rtlCol="0">
            <a:noAutofit/>
          </a:bodyPr>
          <a:lstStyle/>
          <a:p>
            <a:r>
              <a:rPr lang="en-US" sz="1600" dirty="0" err="1">
                <a:solidFill>
                  <a:schemeClr val="bg1"/>
                </a:solidFill>
                <a:latin typeface="Courier" pitchFamily="2" charset="0"/>
              </a:rPr>
              <a:t>vtrue-mbpr</a:t>
            </a:r>
            <a:r>
              <a:rPr lang="en-US" sz="1600" dirty="0">
                <a:solidFill>
                  <a:schemeClr val="bg1"/>
                </a:solidFill>
                <a:latin typeface="Courier" pitchFamily="2" charset="0"/>
              </a:rPr>
              <a:t>:~ </a:t>
            </a:r>
            <a:r>
              <a:rPr lang="en-US" sz="1600" dirty="0" err="1">
                <a:solidFill>
                  <a:schemeClr val="bg1"/>
                </a:solidFill>
                <a:latin typeface="Courier" pitchFamily="2" charset="0"/>
              </a:rPr>
              <a:t>vtrue</a:t>
            </a:r>
            <a:r>
              <a:rPr lang="en-US" sz="1600" dirty="0">
                <a:solidFill>
                  <a:schemeClr val="bg1"/>
                </a:solidFill>
                <a:latin typeface="Courier" pitchFamily="2" charset="0"/>
              </a:rPr>
              <a:t>$ python --version </a:t>
            </a:r>
          </a:p>
          <a:p>
            <a:r>
              <a:rPr lang="en-US" sz="1600" dirty="0">
                <a:solidFill>
                  <a:schemeClr val="bg1"/>
                </a:solidFill>
                <a:latin typeface="Courier" pitchFamily="2" charset="0"/>
              </a:rPr>
              <a:t>Python 2.7.15</a:t>
            </a:r>
          </a:p>
          <a:p>
            <a:r>
              <a:rPr lang="en-US" sz="1600" dirty="0" err="1">
                <a:solidFill>
                  <a:schemeClr val="bg1"/>
                </a:solidFill>
                <a:latin typeface="Courier" pitchFamily="2" charset="0"/>
              </a:rPr>
              <a:t>vtrue-mbpr</a:t>
            </a:r>
            <a:r>
              <a:rPr lang="en-US" sz="1600" dirty="0">
                <a:solidFill>
                  <a:schemeClr val="bg1"/>
                </a:solidFill>
                <a:latin typeface="Courier" pitchFamily="2" charset="0"/>
              </a:rPr>
              <a:t>:~ </a:t>
            </a:r>
            <a:r>
              <a:rPr lang="en-US" sz="1600" dirty="0" err="1">
                <a:solidFill>
                  <a:schemeClr val="bg1"/>
                </a:solidFill>
                <a:latin typeface="Courier" pitchFamily="2" charset="0"/>
              </a:rPr>
              <a:t>vtrue</a:t>
            </a:r>
            <a:r>
              <a:rPr lang="en-US" sz="1600" dirty="0">
                <a:solidFill>
                  <a:schemeClr val="bg1"/>
                </a:solidFill>
                <a:latin typeface="Courier" pitchFamily="2" charset="0"/>
              </a:rPr>
              <a:t>$ pip install python-</a:t>
            </a:r>
            <a:r>
              <a:rPr lang="en-US" sz="1600" dirty="0" err="1">
                <a:solidFill>
                  <a:schemeClr val="bg1"/>
                </a:solidFill>
                <a:latin typeface="Courier" pitchFamily="2" charset="0"/>
              </a:rPr>
              <a:t>openstackclient</a:t>
            </a:r>
            <a:endParaRPr lang="en-US" sz="1600" dirty="0">
              <a:solidFill>
                <a:schemeClr val="bg1"/>
              </a:solidFill>
              <a:latin typeface="Courier" pitchFamily="2" charset="0"/>
            </a:endParaRPr>
          </a:p>
          <a:p>
            <a:r>
              <a:rPr lang="en-US" sz="1600" dirty="0">
                <a:solidFill>
                  <a:schemeClr val="bg1"/>
                </a:solidFill>
                <a:latin typeface="Courier" pitchFamily="2" charset="0"/>
              </a:rPr>
              <a:t>Collecting python-</a:t>
            </a:r>
            <a:r>
              <a:rPr lang="en-US" sz="1600" dirty="0" err="1">
                <a:solidFill>
                  <a:schemeClr val="bg1"/>
                </a:solidFill>
                <a:latin typeface="Courier" pitchFamily="2" charset="0"/>
              </a:rPr>
              <a:t>openstackclient</a:t>
            </a:r>
            <a:endParaRPr lang="en-US" sz="1600" dirty="0">
              <a:solidFill>
                <a:schemeClr val="bg1"/>
              </a:solidFill>
              <a:latin typeface="Courier" pitchFamily="2" charset="0"/>
            </a:endParaRPr>
          </a:p>
          <a:p>
            <a:r>
              <a:rPr lang="en-US" sz="1600" dirty="0">
                <a:solidFill>
                  <a:schemeClr val="bg1"/>
                </a:solidFill>
                <a:latin typeface="Courier" pitchFamily="2" charset="0"/>
              </a:rPr>
              <a:t>  Downloading https://</a:t>
            </a:r>
            <a:r>
              <a:rPr lang="en-US" sz="1600" dirty="0" err="1">
                <a:solidFill>
                  <a:schemeClr val="bg1"/>
                </a:solidFill>
                <a:latin typeface="Courier" pitchFamily="2" charset="0"/>
              </a:rPr>
              <a:t>files.pythonhosted.org</a:t>
            </a:r>
            <a:r>
              <a:rPr lang="en-US" sz="1600" dirty="0">
                <a:solidFill>
                  <a:schemeClr val="bg1"/>
                </a:solidFill>
                <a:latin typeface="Courier" pitchFamily="2" charset="0"/>
              </a:rPr>
              <a:t>/packages/33/84/c739b13aacc47d887cae58acc7dd921240918aa20a9add6ab64d932d1a6a/python_openstackclient-3.15.0-py2.py3-none-any.whl (823kB)</a:t>
            </a:r>
          </a:p>
          <a:p>
            <a:r>
              <a:rPr lang="en-US" sz="1600" dirty="0">
                <a:solidFill>
                  <a:schemeClr val="bg1"/>
                </a:solidFill>
                <a:latin typeface="Courier" pitchFamily="2" charset="0"/>
              </a:rPr>
              <a:t>    100% |████████████████████████████████| 829kB 8.0MB/s </a:t>
            </a:r>
          </a:p>
          <a:p>
            <a:r>
              <a:rPr lang="en-US" sz="1600" dirty="0">
                <a:solidFill>
                  <a:schemeClr val="bg1"/>
                </a:solidFill>
                <a:latin typeface="Courier" pitchFamily="2" charset="0"/>
              </a:rPr>
              <a:t>Collecting </a:t>
            </a:r>
            <a:r>
              <a:rPr lang="en-US" sz="1600" dirty="0" err="1">
                <a:solidFill>
                  <a:schemeClr val="bg1"/>
                </a:solidFill>
                <a:latin typeface="Courier" pitchFamily="2" charset="0"/>
              </a:rPr>
              <a:t>oslo.utils</a:t>
            </a:r>
            <a:r>
              <a:rPr lang="en-US" sz="1600" dirty="0">
                <a:solidFill>
                  <a:schemeClr val="bg1"/>
                </a:solidFill>
                <a:latin typeface="Courier" pitchFamily="2" charset="0"/>
              </a:rPr>
              <a:t>&gt;=3.33.0 (from python-</a:t>
            </a:r>
            <a:r>
              <a:rPr lang="en-US" sz="1600" dirty="0" err="1">
                <a:solidFill>
                  <a:schemeClr val="bg1"/>
                </a:solidFill>
                <a:latin typeface="Courier" pitchFamily="2" charset="0"/>
              </a:rPr>
              <a:t>openstackclient</a:t>
            </a:r>
            <a:r>
              <a:rPr lang="en-US" sz="1600" dirty="0">
                <a:solidFill>
                  <a:schemeClr val="bg1"/>
                </a:solidFill>
                <a:latin typeface="Courier" pitchFamily="2" charset="0"/>
              </a:rPr>
              <a:t>)</a:t>
            </a:r>
          </a:p>
          <a:p>
            <a:r>
              <a:rPr lang="en-US" sz="1600" dirty="0">
                <a:solidFill>
                  <a:schemeClr val="bg1"/>
                </a:solidFill>
                <a:latin typeface="Courier" pitchFamily="2" charset="0"/>
              </a:rPr>
              <a:t>  Downloading https://</a:t>
            </a:r>
            <a:r>
              <a:rPr lang="en-US" sz="1600" dirty="0" err="1">
                <a:solidFill>
                  <a:schemeClr val="bg1"/>
                </a:solidFill>
                <a:latin typeface="Courier" pitchFamily="2" charset="0"/>
              </a:rPr>
              <a:t>files.pythonhosted.org</a:t>
            </a:r>
            <a:r>
              <a:rPr lang="en-US" sz="1600" dirty="0">
                <a:solidFill>
                  <a:schemeClr val="bg1"/>
                </a:solidFill>
                <a:latin typeface="Courier" pitchFamily="2" charset="0"/>
              </a:rPr>
              <a:t>/packages/6c/bb/308293b06400625b721795657c0c50c8a5942fde58d9532b40f57758a158/oslo.utils-3.36.2-py2.py3-none-any.whl (91kB)</a:t>
            </a:r>
          </a:p>
          <a:p>
            <a:r>
              <a:rPr lang="en-US" sz="1600" dirty="0">
                <a:solidFill>
                  <a:schemeClr val="bg1"/>
                </a:solidFill>
                <a:latin typeface="Courier" pitchFamily="2" charset="0"/>
              </a:rPr>
              <a:t>    100% |████████████████████████████████| 92kB 4.6MB/s </a:t>
            </a:r>
          </a:p>
          <a:p>
            <a:r>
              <a:rPr lang="en-US" sz="1600" dirty="0">
                <a:solidFill>
                  <a:schemeClr val="bg1"/>
                </a:solidFill>
                <a:latin typeface="Courier" pitchFamily="2" charset="0"/>
              </a:rPr>
              <a:t>Collecting </a:t>
            </a:r>
            <a:r>
              <a:rPr lang="en-US" sz="1600" dirty="0" err="1">
                <a:solidFill>
                  <a:schemeClr val="bg1"/>
                </a:solidFill>
                <a:latin typeface="Courier" pitchFamily="2" charset="0"/>
              </a:rPr>
              <a:t>osc</a:t>
            </a:r>
            <a:r>
              <a:rPr lang="en-US" sz="1600" dirty="0">
                <a:solidFill>
                  <a:schemeClr val="bg1"/>
                </a:solidFill>
                <a:latin typeface="Courier" pitchFamily="2" charset="0"/>
              </a:rPr>
              <a:t>-lib&gt;=1.8.0 (from python-</a:t>
            </a:r>
            <a:r>
              <a:rPr lang="en-US" sz="1600" dirty="0" err="1">
                <a:solidFill>
                  <a:schemeClr val="bg1"/>
                </a:solidFill>
                <a:latin typeface="Courier" pitchFamily="2" charset="0"/>
              </a:rPr>
              <a:t>openstackclient</a:t>
            </a:r>
            <a:r>
              <a:rPr lang="en-US" sz="1600" dirty="0">
                <a:solidFill>
                  <a:schemeClr val="bg1"/>
                </a:solidFill>
                <a:latin typeface="Courier" pitchFamily="2" charset="0"/>
              </a:rPr>
              <a:t>)</a:t>
            </a:r>
          </a:p>
          <a:p>
            <a:r>
              <a:rPr lang="en-US" sz="1600" dirty="0">
                <a:solidFill>
                  <a:schemeClr val="bg1"/>
                </a:solidFill>
                <a:latin typeface="Courier" pitchFamily="2" charset="0"/>
              </a:rPr>
              <a:t>  Downloading https://</a:t>
            </a:r>
            <a:r>
              <a:rPr lang="en-US" sz="1600" dirty="0" err="1">
                <a:solidFill>
                  <a:schemeClr val="bg1"/>
                </a:solidFill>
                <a:latin typeface="Courier" pitchFamily="2" charset="0"/>
              </a:rPr>
              <a:t>files.pythonhosted.org</a:t>
            </a:r>
            <a:r>
              <a:rPr lang="en-US" sz="1600" dirty="0">
                <a:solidFill>
                  <a:schemeClr val="bg1"/>
                </a:solidFill>
                <a:latin typeface="Courier" pitchFamily="2" charset="0"/>
              </a:rPr>
              <a:t>/packages/de/b7/91ed1a58756390fa006a5777ceb44578f021a9b67ffec0729f5037fff51a/osc_lib-1.10.0-py2-none-any.whl (81kB)</a:t>
            </a:r>
          </a:p>
          <a:p>
            <a:r>
              <a:rPr lang="en-US" sz="1600" dirty="0">
                <a:solidFill>
                  <a:schemeClr val="bg1"/>
                </a:solidFill>
                <a:latin typeface="Courier" pitchFamily="2" charset="0"/>
              </a:rPr>
              <a:t>    100% |████████████████████████████████| 81kB 17.4MB/s </a:t>
            </a:r>
          </a:p>
          <a:p>
            <a:r>
              <a:rPr lang="en-US" sz="1600" dirty="0">
                <a:solidFill>
                  <a:schemeClr val="bg1"/>
                </a:solidFill>
                <a:latin typeface="Courier" pitchFamily="2" charset="0"/>
              </a:rPr>
              <a:t>Collecting python-</a:t>
            </a:r>
            <a:r>
              <a:rPr lang="en-US" sz="1600" dirty="0" err="1">
                <a:solidFill>
                  <a:schemeClr val="bg1"/>
                </a:solidFill>
                <a:latin typeface="Courier" pitchFamily="2" charset="0"/>
              </a:rPr>
              <a:t>glanceclient</a:t>
            </a:r>
            <a:r>
              <a:rPr lang="en-US" sz="1600" dirty="0">
                <a:solidFill>
                  <a:schemeClr val="bg1"/>
                </a:solidFill>
                <a:latin typeface="Courier" pitchFamily="2" charset="0"/>
              </a:rPr>
              <a:t>&gt;=2.8.0 (from python-</a:t>
            </a:r>
            <a:r>
              <a:rPr lang="en-US" sz="1600" dirty="0" err="1">
                <a:solidFill>
                  <a:schemeClr val="bg1"/>
                </a:solidFill>
                <a:latin typeface="Courier" pitchFamily="2" charset="0"/>
              </a:rPr>
              <a:t>openstackclient</a:t>
            </a:r>
            <a:r>
              <a:rPr lang="en-US" sz="1600" dirty="0">
                <a:solidFill>
                  <a:schemeClr val="bg1"/>
                </a:solidFill>
                <a:latin typeface="Courier" pitchFamily="2" charset="0"/>
              </a:rPr>
              <a:t>)</a:t>
            </a:r>
          </a:p>
        </p:txBody>
      </p:sp>
    </p:spTree>
    <p:extLst>
      <p:ext uri="{BB962C8B-B14F-4D97-AF65-F5344CB8AC3E}">
        <p14:creationId xmlns:p14="http://schemas.microsoft.com/office/powerpoint/2010/main" val="1281832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356B-D6C9-B64C-BEDC-5D7E0BB594F1}"/>
              </a:ext>
            </a:extLst>
          </p:cNvPr>
          <p:cNvSpPr>
            <a:spLocks noGrp="1"/>
          </p:cNvSpPr>
          <p:nvPr>
            <p:ph type="title"/>
          </p:nvPr>
        </p:nvSpPr>
        <p:spPr/>
        <p:txBody>
          <a:bodyPr/>
          <a:lstStyle/>
          <a:p>
            <a:r>
              <a:rPr lang="en-US" dirty="0"/>
              <a:t>For Windows</a:t>
            </a:r>
          </a:p>
        </p:txBody>
      </p:sp>
      <p:sp>
        <p:nvSpPr>
          <p:cNvPr id="3" name="Content Placeholder 2">
            <a:extLst>
              <a:ext uri="{FF2B5EF4-FFF2-40B4-BE49-F238E27FC236}">
                <a16:creationId xmlns:a16="http://schemas.microsoft.com/office/drawing/2014/main" id="{83616C07-BD25-3D40-B909-2D162AB0425F}"/>
              </a:ext>
            </a:extLst>
          </p:cNvPr>
          <p:cNvSpPr>
            <a:spLocks noGrp="1"/>
          </p:cNvSpPr>
          <p:nvPr>
            <p:ph idx="1"/>
          </p:nvPr>
        </p:nvSpPr>
        <p:spPr>
          <a:solidFill>
            <a:schemeClr val="tx1"/>
          </a:solidFill>
        </p:spPr>
        <p:txBody>
          <a:bodyPr>
            <a:normAutofit/>
          </a:bodyPr>
          <a:lstStyle/>
          <a:p>
            <a:r>
              <a:rPr lang="en-US" sz="2000" dirty="0" err="1">
                <a:solidFill>
                  <a:schemeClr val="bg1"/>
                </a:solidFill>
                <a:latin typeface="Courier" pitchFamily="2" charset="0"/>
              </a:rPr>
              <a:t>openstack</a:t>
            </a:r>
            <a:r>
              <a:rPr lang="en-US" sz="2000" dirty="0">
                <a:solidFill>
                  <a:schemeClr val="bg1"/>
                </a:solidFill>
                <a:latin typeface="Courier" pitchFamily="2" charset="0"/>
              </a:rPr>
              <a:t> --</a:t>
            </a:r>
            <a:r>
              <a:rPr lang="en-US" sz="2000" dirty="0" err="1">
                <a:solidFill>
                  <a:schemeClr val="bg1"/>
                </a:solidFill>
                <a:latin typeface="Courier" pitchFamily="2" charset="0"/>
              </a:rPr>
              <a:t>os-auth-url</a:t>
            </a:r>
            <a:r>
              <a:rPr lang="en-US" sz="2000" dirty="0">
                <a:solidFill>
                  <a:schemeClr val="bg1"/>
                </a:solidFill>
                <a:latin typeface="Courier" pitchFamily="2" charset="0"/>
              </a:rPr>
              <a:t> &lt;OS_AUTH_URL&gt; \ </a:t>
            </a:r>
          </a:p>
          <a:p>
            <a:r>
              <a:rPr lang="en-US" sz="2000" dirty="0">
                <a:solidFill>
                  <a:schemeClr val="bg1"/>
                </a:solidFill>
                <a:latin typeface="Courier" pitchFamily="2" charset="0"/>
              </a:rPr>
              <a:t>--</a:t>
            </a:r>
            <a:r>
              <a:rPr lang="en-US" sz="2000" dirty="0" err="1">
                <a:solidFill>
                  <a:schemeClr val="bg1"/>
                </a:solidFill>
                <a:latin typeface="Courier" pitchFamily="2" charset="0"/>
              </a:rPr>
              <a:t>os</a:t>
            </a:r>
            <a:r>
              <a:rPr lang="en-US" sz="2000" dirty="0">
                <a:solidFill>
                  <a:schemeClr val="bg1"/>
                </a:solidFill>
                <a:latin typeface="Courier" pitchFamily="2" charset="0"/>
              </a:rPr>
              <a:t>-project-id &lt;OS_PROJECT_ID&gt; \ </a:t>
            </a:r>
          </a:p>
          <a:p>
            <a:r>
              <a:rPr lang="en-US" sz="2000" dirty="0">
                <a:solidFill>
                  <a:schemeClr val="bg1"/>
                </a:solidFill>
                <a:latin typeface="Courier" pitchFamily="2" charset="0"/>
              </a:rPr>
              <a:t>--</a:t>
            </a:r>
            <a:r>
              <a:rPr lang="en-US" sz="2000" dirty="0" err="1">
                <a:solidFill>
                  <a:schemeClr val="bg1"/>
                </a:solidFill>
                <a:latin typeface="Courier" pitchFamily="2" charset="0"/>
              </a:rPr>
              <a:t>os</a:t>
            </a:r>
            <a:r>
              <a:rPr lang="en-US" sz="2000" dirty="0">
                <a:solidFill>
                  <a:schemeClr val="bg1"/>
                </a:solidFill>
                <a:latin typeface="Courier" pitchFamily="2" charset="0"/>
              </a:rPr>
              <a:t>-project-name &lt;OS_PROJECT_NAME&gt; \ </a:t>
            </a:r>
          </a:p>
          <a:p>
            <a:r>
              <a:rPr lang="en-US" sz="2000" dirty="0">
                <a:solidFill>
                  <a:schemeClr val="bg1"/>
                </a:solidFill>
                <a:latin typeface="Courier" pitchFamily="2" charset="0"/>
              </a:rPr>
              <a:t>--</a:t>
            </a:r>
            <a:r>
              <a:rPr lang="en-US" sz="2000" dirty="0" err="1">
                <a:solidFill>
                  <a:schemeClr val="bg1"/>
                </a:solidFill>
                <a:latin typeface="Courier" pitchFamily="2" charset="0"/>
              </a:rPr>
              <a:t>os</a:t>
            </a:r>
            <a:r>
              <a:rPr lang="en-US" sz="2000" dirty="0">
                <a:solidFill>
                  <a:schemeClr val="bg1"/>
                </a:solidFill>
                <a:latin typeface="Courier" pitchFamily="2" charset="0"/>
              </a:rPr>
              <a:t>-user-domain-name &lt;OS_USER_DOMAIN_NAME&gt; \ </a:t>
            </a:r>
          </a:p>
          <a:p>
            <a:r>
              <a:rPr lang="en-US" sz="2000" dirty="0">
                <a:solidFill>
                  <a:schemeClr val="bg1"/>
                </a:solidFill>
                <a:latin typeface="Courier" pitchFamily="2" charset="0"/>
              </a:rPr>
              <a:t>--</a:t>
            </a:r>
            <a:r>
              <a:rPr lang="en-US" sz="2000" dirty="0" err="1">
                <a:solidFill>
                  <a:schemeClr val="bg1"/>
                </a:solidFill>
                <a:latin typeface="Courier" pitchFamily="2" charset="0"/>
              </a:rPr>
              <a:t>os</a:t>
            </a:r>
            <a:r>
              <a:rPr lang="en-US" sz="2000" dirty="0">
                <a:solidFill>
                  <a:schemeClr val="bg1"/>
                </a:solidFill>
                <a:latin typeface="Courier" pitchFamily="2" charset="0"/>
              </a:rPr>
              <a:t>-username &lt;OS_USERNAME&gt; \ </a:t>
            </a:r>
          </a:p>
          <a:p>
            <a:r>
              <a:rPr lang="en-US" sz="2000" dirty="0">
                <a:solidFill>
                  <a:schemeClr val="bg1"/>
                </a:solidFill>
                <a:latin typeface="Courier" pitchFamily="2" charset="0"/>
              </a:rPr>
              <a:t>--</a:t>
            </a:r>
            <a:r>
              <a:rPr lang="en-US" sz="2000" dirty="0" err="1">
                <a:solidFill>
                  <a:schemeClr val="bg1"/>
                </a:solidFill>
                <a:latin typeface="Courier" pitchFamily="2" charset="0"/>
              </a:rPr>
              <a:t>os</a:t>
            </a:r>
            <a:r>
              <a:rPr lang="en-US" sz="2000" dirty="0">
                <a:solidFill>
                  <a:schemeClr val="bg1"/>
                </a:solidFill>
                <a:latin typeface="Courier" pitchFamily="2" charset="0"/>
              </a:rPr>
              <a:t>-password &lt;OS_PASSWORD&gt; \ </a:t>
            </a:r>
          </a:p>
          <a:p>
            <a:r>
              <a:rPr lang="en-US" sz="2000" dirty="0">
                <a:solidFill>
                  <a:schemeClr val="bg1"/>
                </a:solidFill>
                <a:latin typeface="Courier" pitchFamily="2" charset="0"/>
              </a:rPr>
              <a:t>--</a:t>
            </a:r>
            <a:r>
              <a:rPr lang="en-US" sz="2000" dirty="0" err="1">
                <a:solidFill>
                  <a:schemeClr val="bg1"/>
                </a:solidFill>
                <a:latin typeface="Courier" pitchFamily="2" charset="0"/>
              </a:rPr>
              <a:t>os</a:t>
            </a:r>
            <a:r>
              <a:rPr lang="en-US" sz="2000" dirty="0">
                <a:solidFill>
                  <a:schemeClr val="bg1"/>
                </a:solidFill>
                <a:latin typeface="Courier" pitchFamily="2" charset="0"/>
              </a:rPr>
              <a:t>-region-name &lt;OS_REGION_NAME&gt; \ </a:t>
            </a:r>
          </a:p>
          <a:p>
            <a:r>
              <a:rPr lang="en-US" sz="2000" dirty="0">
                <a:solidFill>
                  <a:schemeClr val="bg1"/>
                </a:solidFill>
                <a:latin typeface="Courier" pitchFamily="2" charset="0"/>
              </a:rPr>
              <a:t>--</a:t>
            </a:r>
            <a:r>
              <a:rPr lang="en-US" sz="2000" dirty="0" err="1">
                <a:solidFill>
                  <a:schemeClr val="bg1"/>
                </a:solidFill>
                <a:latin typeface="Courier" pitchFamily="2" charset="0"/>
              </a:rPr>
              <a:t>os</a:t>
            </a:r>
            <a:r>
              <a:rPr lang="en-US" sz="2000" dirty="0">
                <a:solidFill>
                  <a:schemeClr val="bg1"/>
                </a:solidFill>
                <a:latin typeface="Courier" pitchFamily="2" charset="0"/>
              </a:rPr>
              <a:t>-interface &lt;OS_INTERFACE&gt; \ </a:t>
            </a:r>
          </a:p>
          <a:p>
            <a:r>
              <a:rPr lang="en-US" sz="2000" dirty="0">
                <a:solidFill>
                  <a:schemeClr val="bg1"/>
                </a:solidFill>
                <a:latin typeface="Courier" pitchFamily="2" charset="0"/>
              </a:rPr>
              <a:t>--</a:t>
            </a:r>
            <a:r>
              <a:rPr lang="en-US" sz="2000" dirty="0" err="1">
                <a:solidFill>
                  <a:schemeClr val="bg1"/>
                </a:solidFill>
                <a:latin typeface="Courier" pitchFamily="2" charset="0"/>
              </a:rPr>
              <a:t>os</a:t>
            </a:r>
            <a:r>
              <a:rPr lang="en-US" sz="2000" dirty="0">
                <a:solidFill>
                  <a:schemeClr val="bg1"/>
                </a:solidFill>
                <a:latin typeface="Courier" pitchFamily="2" charset="0"/>
              </a:rPr>
              <a:t>-identity-</a:t>
            </a:r>
            <a:r>
              <a:rPr lang="en-US" sz="2000" dirty="0" err="1">
                <a:solidFill>
                  <a:schemeClr val="bg1"/>
                </a:solidFill>
                <a:latin typeface="Courier" pitchFamily="2" charset="0"/>
              </a:rPr>
              <a:t>api</a:t>
            </a:r>
            <a:r>
              <a:rPr lang="en-US" sz="2000" dirty="0">
                <a:solidFill>
                  <a:schemeClr val="bg1"/>
                </a:solidFill>
                <a:latin typeface="Courier" pitchFamily="2" charset="0"/>
              </a:rPr>
              <a:t>-version &lt;OS_IDENTITY_API_VERSION&gt;</a:t>
            </a:r>
          </a:p>
        </p:txBody>
      </p:sp>
      <p:sp>
        <p:nvSpPr>
          <p:cNvPr id="4" name="Date Placeholder 3">
            <a:extLst>
              <a:ext uri="{FF2B5EF4-FFF2-40B4-BE49-F238E27FC236}">
                <a16:creationId xmlns:a16="http://schemas.microsoft.com/office/drawing/2014/main" id="{32BF3E14-46F9-314C-871B-C5A86265A57D}"/>
              </a:ext>
            </a:extLst>
          </p:cNvPr>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a:extLst>
              <a:ext uri="{FF2B5EF4-FFF2-40B4-BE49-F238E27FC236}">
                <a16:creationId xmlns:a16="http://schemas.microsoft.com/office/drawing/2014/main" id="{529AACE5-6BE7-EF47-9153-26B10ACBD0B2}"/>
              </a:ext>
            </a:extLst>
          </p:cNvPr>
          <p:cNvSpPr>
            <a:spLocks noGrp="1"/>
          </p:cNvSpPr>
          <p:nvPr>
            <p:ph type="sldNum" sz="quarter" idx="12"/>
          </p:nvPr>
        </p:nvSpPr>
        <p:spPr/>
        <p:txBody>
          <a:bodyPr/>
          <a:lstStyle/>
          <a:p>
            <a:fld id="{25AD54D6-7583-454E-9B0B-4409350D8CF2}" type="slidenum">
              <a:rPr lang="en-US" smtClean="0"/>
              <a:t>26</a:t>
            </a:fld>
            <a:endParaRPr lang="en-US"/>
          </a:p>
        </p:txBody>
      </p:sp>
    </p:spTree>
    <p:extLst>
      <p:ext uri="{BB962C8B-B14F-4D97-AF65-F5344CB8AC3E}">
        <p14:creationId xmlns:p14="http://schemas.microsoft.com/office/powerpoint/2010/main" val="2162618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228D17C-F9E8-724A-BADA-E9180CDECB61}"/>
              </a:ext>
            </a:extLst>
          </p:cNvPr>
          <p:cNvSpPr>
            <a:spLocks noGrp="1"/>
          </p:cNvSpPr>
          <p:nvPr>
            <p:ph type="title"/>
          </p:nvPr>
        </p:nvSpPr>
        <p:spPr/>
        <p:txBody>
          <a:bodyPr/>
          <a:lstStyle/>
          <a:p>
            <a:r>
              <a:rPr lang="en-US" dirty="0"/>
              <a:t>On the Command Line</a:t>
            </a:r>
          </a:p>
        </p:txBody>
      </p:sp>
      <p:sp>
        <p:nvSpPr>
          <p:cNvPr id="2" name="Date Placeholder 1">
            <a:extLst>
              <a:ext uri="{FF2B5EF4-FFF2-40B4-BE49-F238E27FC236}">
                <a16:creationId xmlns:a16="http://schemas.microsoft.com/office/drawing/2014/main" id="{7090A5F9-349C-D54F-BCE4-DECA3685C261}"/>
              </a:ext>
            </a:extLst>
          </p:cNvPr>
          <p:cNvSpPr>
            <a:spLocks noGrp="1"/>
          </p:cNvSpPr>
          <p:nvPr>
            <p:ph type="dt" sz="half" idx="10"/>
          </p:nvPr>
        </p:nvSpPr>
        <p:spPr/>
        <p:txBody>
          <a:bodyPr/>
          <a:lstStyle/>
          <a:p>
            <a:fld id="{1EEA4759-FCD8-5E47-8487-36FAFDCC3EFE}" type="datetime1">
              <a:rPr lang="en-US" smtClean="0"/>
              <a:t>6/13/18</a:t>
            </a:fld>
            <a:endParaRPr lang="en-US"/>
          </a:p>
        </p:txBody>
      </p:sp>
      <p:sp>
        <p:nvSpPr>
          <p:cNvPr id="3" name="Slide Number Placeholder 2">
            <a:extLst>
              <a:ext uri="{FF2B5EF4-FFF2-40B4-BE49-F238E27FC236}">
                <a16:creationId xmlns:a16="http://schemas.microsoft.com/office/drawing/2014/main" id="{AEA24D7A-BD0C-0B4A-84DA-D4AD5B827E70}"/>
              </a:ext>
            </a:extLst>
          </p:cNvPr>
          <p:cNvSpPr>
            <a:spLocks noGrp="1"/>
          </p:cNvSpPr>
          <p:nvPr>
            <p:ph type="sldNum" sz="quarter" idx="12"/>
          </p:nvPr>
        </p:nvSpPr>
        <p:spPr/>
        <p:txBody>
          <a:bodyPr/>
          <a:lstStyle/>
          <a:p>
            <a:fld id="{25AD54D6-7583-454E-9B0B-4409350D8CF2}" type="slidenum">
              <a:rPr lang="en-US" smtClean="0"/>
              <a:t>27</a:t>
            </a:fld>
            <a:endParaRPr lang="en-US"/>
          </a:p>
        </p:txBody>
      </p:sp>
      <p:sp>
        <p:nvSpPr>
          <p:cNvPr id="4" name="TextBox 3">
            <a:extLst>
              <a:ext uri="{FF2B5EF4-FFF2-40B4-BE49-F238E27FC236}">
                <a16:creationId xmlns:a16="http://schemas.microsoft.com/office/drawing/2014/main" id="{488F16CB-84DC-5A40-BD35-07E31F5F1D87}"/>
              </a:ext>
            </a:extLst>
          </p:cNvPr>
          <p:cNvSpPr txBox="1"/>
          <p:nvPr/>
        </p:nvSpPr>
        <p:spPr>
          <a:xfrm>
            <a:off x="879676" y="810228"/>
            <a:ext cx="2639028" cy="2245488"/>
          </a:xfrm>
          <a:prstGeom prst="rect">
            <a:avLst/>
          </a:prstGeom>
        </p:spPr>
        <p:txBody>
          <a:bodyPr vert="horz" wrap="square" lIns="91440" tIns="45720" rIns="91440" bIns="45720" rtlCol="0">
            <a:normAutofit/>
          </a:bodyPr>
          <a:lstStyle/>
          <a:p>
            <a:endParaRPr lang="en-US" sz="1800" dirty="0"/>
          </a:p>
        </p:txBody>
      </p:sp>
      <p:sp>
        <p:nvSpPr>
          <p:cNvPr id="5" name="TextBox 4">
            <a:extLst>
              <a:ext uri="{FF2B5EF4-FFF2-40B4-BE49-F238E27FC236}">
                <a16:creationId xmlns:a16="http://schemas.microsoft.com/office/drawing/2014/main" id="{966763C9-E4FF-7847-A736-1D91D4D4A5E0}"/>
              </a:ext>
            </a:extLst>
          </p:cNvPr>
          <p:cNvSpPr txBox="1"/>
          <p:nvPr/>
        </p:nvSpPr>
        <p:spPr>
          <a:xfrm>
            <a:off x="648182" y="578734"/>
            <a:ext cx="10822329" cy="5034988"/>
          </a:xfrm>
          <a:prstGeom prst="rect">
            <a:avLst/>
          </a:prstGeom>
        </p:spPr>
        <p:txBody>
          <a:bodyPr vert="horz" wrap="square" lIns="91440" tIns="45720" rIns="91440" bIns="45720" rtlCol="0">
            <a:normAutofit/>
          </a:bodyPr>
          <a:lstStyle/>
          <a:p>
            <a:endParaRPr lang="en-US" sz="1800" dirty="0"/>
          </a:p>
        </p:txBody>
      </p:sp>
      <p:sp>
        <p:nvSpPr>
          <p:cNvPr id="6" name="Rectangle 5">
            <a:extLst>
              <a:ext uri="{FF2B5EF4-FFF2-40B4-BE49-F238E27FC236}">
                <a16:creationId xmlns:a16="http://schemas.microsoft.com/office/drawing/2014/main" id="{CB99F403-FC66-7541-AB2C-B7AFC429F566}"/>
              </a:ext>
            </a:extLst>
          </p:cNvPr>
          <p:cNvSpPr/>
          <p:nvPr/>
        </p:nvSpPr>
        <p:spPr>
          <a:xfrm>
            <a:off x="857493" y="1819870"/>
            <a:ext cx="10496306" cy="2031325"/>
          </a:xfrm>
          <a:prstGeom prst="rect">
            <a:avLst/>
          </a:prstGeom>
          <a:solidFill>
            <a:schemeClr val="tx1"/>
          </a:solidFill>
        </p:spPr>
        <p:txBody>
          <a:bodyPr wrap="square">
            <a:spAutoFit/>
          </a:bodyPr>
          <a:lstStyle/>
          <a:p>
            <a:r>
              <a:rPr lang="en-US" dirty="0" err="1">
                <a:solidFill>
                  <a:srgbClr val="F4F4F4"/>
                </a:solidFill>
                <a:latin typeface="Menlo" panose="020B0609030804020204" pitchFamily="49" charset="0"/>
              </a:rPr>
              <a:t>vtrue-mbpr</a:t>
            </a:r>
            <a:r>
              <a:rPr lang="en-US" dirty="0">
                <a:solidFill>
                  <a:srgbClr val="F4F4F4"/>
                </a:solidFill>
                <a:latin typeface="Menlo" panose="020B0609030804020204" pitchFamily="49" charset="0"/>
              </a:rPr>
              <a:t>:~ </a:t>
            </a:r>
            <a:r>
              <a:rPr lang="en-US" dirty="0" err="1">
                <a:solidFill>
                  <a:srgbClr val="F4F4F4"/>
                </a:solidFill>
                <a:latin typeface="Menlo" panose="020B0609030804020204" pitchFamily="49" charset="0"/>
              </a:rPr>
              <a:t>vtrue</a:t>
            </a:r>
            <a:r>
              <a:rPr lang="en-US" dirty="0">
                <a:solidFill>
                  <a:srgbClr val="F4F4F4"/>
                </a:solidFill>
                <a:latin typeface="Menlo" panose="020B0609030804020204" pitchFamily="49" charset="0"/>
              </a:rPr>
              <a:t>$ </a:t>
            </a:r>
            <a:r>
              <a:rPr lang="en-US" dirty="0" err="1">
                <a:solidFill>
                  <a:srgbClr val="F4F4F4"/>
                </a:solidFill>
                <a:latin typeface="Menlo" panose="020B0609030804020204" pitchFamily="49" charset="0"/>
              </a:rPr>
              <a:t>openstack</a:t>
            </a:r>
            <a:endParaRPr lang="en-US" dirty="0">
              <a:solidFill>
                <a:srgbClr val="F4F4F4"/>
              </a:solidFill>
              <a:latin typeface="Menlo" panose="020B0609030804020204" pitchFamily="49" charset="0"/>
            </a:endParaRPr>
          </a:p>
          <a:p>
            <a:r>
              <a:rPr lang="en-US" dirty="0" err="1">
                <a:solidFill>
                  <a:srgbClr val="F4F4F4"/>
                </a:solidFill>
                <a:latin typeface="Menlo" panose="020B0609030804020204" pitchFamily="49" charset="0"/>
              </a:rPr>
              <a:t>Readline</a:t>
            </a:r>
            <a:r>
              <a:rPr lang="en-US" dirty="0">
                <a:solidFill>
                  <a:srgbClr val="F4F4F4"/>
                </a:solidFill>
                <a:latin typeface="Menlo" panose="020B0609030804020204" pitchFamily="49" charset="0"/>
              </a:rPr>
              <a:t> features including tab completion have been disabled since no </a:t>
            </a:r>
          </a:p>
          <a:p>
            <a:r>
              <a:rPr lang="en-US" dirty="0">
                <a:solidFill>
                  <a:srgbClr val="F4F4F4"/>
                </a:solidFill>
                <a:latin typeface="Menlo" panose="020B0609030804020204" pitchFamily="49" charset="0"/>
              </a:rPr>
              <a:t>supported version of </a:t>
            </a:r>
            <a:r>
              <a:rPr lang="en-US" dirty="0" err="1">
                <a:solidFill>
                  <a:srgbClr val="F4F4F4"/>
                </a:solidFill>
                <a:latin typeface="Menlo" panose="020B0609030804020204" pitchFamily="49" charset="0"/>
              </a:rPr>
              <a:t>readline</a:t>
            </a:r>
            <a:r>
              <a:rPr lang="en-US" dirty="0">
                <a:solidFill>
                  <a:srgbClr val="F4F4F4"/>
                </a:solidFill>
                <a:latin typeface="Menlo" panose="020B0609030804020204" pitchFamily="49" charset="0"/>
              </a:rPr>
              <a:t> was found. To resolve this, install </a:t>
            </a:r>
          </a:p>
          <a:p>
            <a:r>
              <a:rPr lang="en-US" dirty="0" err="1">
                <a:solidFill>
                  <a:srgbClr val="F4F4F4"/>
                </a:solidFill>
                <a:latin typeface="Menlo" panose="020B0609030804020204" pitchFamily="49" charset="0"/>
              </a:rPr>
              <a:t>pyreadline</a:t>
            </a:r>
            <a:r>
              <a:rPr lang="en-US" dirty="0">
                <a:solidFill>
                  <a:srgbClr val="F4F4F4"/>
                </a:solidFill>
                <a:latin typeface="Menlo" panose="020B0609030804020204" pitchFamily="49" charset="0"/>
              </a:rPr>
              <a:t> on Windows or </a:t>
            </a:r>
            <a:r>
              <a:rPr lang="en-US" dirty="0" err="1">
                <a:solidFill>
                  <a:srgbClr val="F4F4F4"/>
                </a:solidFill>
                <a:latin typeface="Menlo" panose="020B0609030804020204" pitchFamily="49" charset="0"/>
              </a:rPr>
              <a:t>gnureadline</a:t>
            </a:r>
            <a:r>
              <a:rPr lang="en-US" dirty="0">
                <a:solidFill>
                  <a:srgbClr val="F4F4F4"/>
                </a:solidFill>
                <a:latin typeface="Menlo" panose="020B0609030804020204" pitchFamily="49" charset="0"/>
              </a:rPr>
              <a:t> on Mac.</a:t>
            </a:r>
          </a:p>
          <a:p>
            <a:br>
              <a:rPr lang="en-US" dirty="0">
                <a:solidFill>
                  <a:srgbClr val="F4F4F4"/>
                </a:solidFill>
                <a:latin typeface="Menlo" panose="020B0609030804020204" pitchFamily="49" charset="0"/>
              </a:rPr>
            </a:br>
            <a:endParaRPr lang="en-US" dirty="0">
              <a:solidFill>
                <a:srgbClr val="F4F4F4"/>
              </a:solidFill>
              <a:latin typeface="Menlo" panose="020B0609030804020204" pitchFamily="49" charset="0"/>
            </a:endParaRPr>
          </a:p>
          <a:p>
            <a:r>
              <a:rPr lang="en-US" dirty="0">
                <a:solidFill>
                  <a:srgbClr val="F4F4F4"/>
                </a:solidFill>
                <a:latin typeface="Menlo" panose="020B0609030804020204" pitchFamily="49" charset="0"/>
              </a:rPr>
              <a:t>(</a:t>
            </a:r>
            <a:r>
              <a:rPr lang="en-US" dirty="0" err="1">
                <a:solidFill>
                  <a:srgbClr val="F4F4F4"/>
                </a:solidFill>
                <a:latin typeface="Menlo" panose="020B0609030804020204" pitchFamily="49" charset="0"/>
              </a:rPr>
              <a:t>openstack</a:t>
            </a:r>
            <a:r>
              <a:rPr lang="en-US" dirty="0">
                <a:solidFill>
                  <a:srgbClr val="F4F4F4"/>
                </a:solidFill>
                <a:latin typeface="Menlo" panose="020B0609030804020204" pitchFamily="49" charset="0"/>
              </a:rPr>
              <a:t>) </a:t>
            </a:r>
            <a:endParaRPr lang="en-US" dirty="0">
              <a:solidFill>
                <a:srgbClr val="F4F4F4"/>
              </a:solidFill>
              <a:effectLst/>
              <a:latin typeface="Menlo" panose="020B0609030804020204" pitchFamily="49" charset="0"/>
            </a:endParaRPr>
          </a:p>
        </p:txBody>
      </p:sp>
      <p:sp>
        <p:nvSpPr>
          <p:cNvPr id="7" name="TextBox 6">
            <a:extLst>
              <a:ext uri="{FF2B5EF4-FFF2-40B4-BE49-F238E27FC236}">
                <a16:creationId xmlns:a16="http://schemas.microsoft.com/office/drawing/2014/main" id="{ACB1E24E-05A1-ED41-98BF-C6FA3DDC2B6E}"/>
              </a:ext>
            </a:extLst>
          </p:cNvPr>
          <p:cNvSpPr txBox="1"/>
          <p:nvPr/>
        </p:nvSpPr>
        <p:spPr>
          <a:xfrm>
            <a:off x="740779" y="3252486"/>
            <a:ext cx="10613019" cy="1469985"/>
          </a:xfrm>
          <a:prstGeom prst="rect">
            <a:avLst/>
          </a:prstGeom>
        </p:spPr>
        <p:txBody>
          <a:bodyPr vert="horz" wrap="square" lIns="91440" tIns="45720" rIns="91440" bIns="45720" rtlCol="0">
            <a:normAutofit/>
          </a:bodyPr>
          <a:lstStyle/>
          <a:p>
            <a:endParaRPr lang="en-US" sz="1800" dirty="0"/>
          </a:p>
        </p:txBody>
      </p:sp>
      <p:sp>
        <p:nvSpPr>
          <p:cNvPr id="8" name="TextBox 7">
            <a:extLst>
              <a:ext uri="{FF2B5EF4-FFF2-40B4-BE49-F238E27FC236}">
                <a16:creationId xmlns:a16="http://schemas.microsoft.com/office/drawing/2014/main" id="{608EB69C-C9F1-1840-A345-0FD4BB96D8E1}"/>
              </a:ext>
            </a:extLst>
          </p:cNvPr>
          <p:cNvSpPr txBox="1"/>
          <p:nvPr/>
        </p:nvSpPr>
        <p:spPr>
          <a:xfrm>
            <a:off x="801546" y="4114800"/>
            <a:ext cx="10515599" cy="1944547"/>
          </a:xfrm>
          <a:prstGeom prst="rect">
            <a:avLst/>
          </a:prstGeom>
        </p:spPr>
        <p:txBody>
          <a:bodyPr vert="horz" wrap="square" lIns="91440" tIns="45720" rIns="91440" bIns="45720" rtlCol="0">
            <a:norm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There are options available in the command line that are not available in the GUI </a:t>
            </a:r>
          </a:p>
          <a:p>
            <a:pPr marL="742950" lvl="1" indent="-285750">
              <a:buFont typeface="Arial" panose="020B0604020202020204" pitchFamily="34" charset="0"/>
              <a:buChar char="•"/>
            </a:pPr>
            <a:r>
              <a:rPr lang="en-US" sz="24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Gnocchi metrics </a:t>
            </a:r>
          </a:p>
          <a:p>
            <a:pPr marL="742950" lvl="1" indent="-285750">
              <a:buFont typeface="Arial" panose="020B0604020202020204" pitchFamily="34" charset="0"/>
              <a:buChar char="•"/>
            </a:pPr>
            <a:r>
              <a:rPr lang="en-US" sz="24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Advanced networking</a:t>
            </a:r>
          </a:p>
        </p:txBody>
      </p:sp>
    </p:spTree>
    <p:extLst>
      <p:ext uri="{BB962C8B-B14F-4D97-AF65-F5344CB8AC3E}">
        <p14:creationId xmlns:p14="http://schemas.microsoft.com/office/powerpoint/2010/main" val="4072335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9B2-813A-B147-8D4B-AC335BE28BA4}"/>
              </a:ext>
            </a:extLst>
          </p:cNvPr>
          <p:cNvSpPr>
            <a:spLocks noGrp="1"/>
          </p:cNvSpPr>
          <p:nvPr>
            <p:ph type="title"/>
          </p:nvPr>
        </p:nvSpPr>
        <p:spPr/>
        <p:txBody>
          <a:bodyPr/>
          <a:lstStyle/>
          <a:p>
            <a:r>
              <a:rPr lang="en-US" dirty="0"/>
              <a:t>Selecting Hardware</a:t>
            </a:r>
          </a:p>
        </p:txBody>
      </p:sp>
      <p:sp>
        <p:nvSpPr>
          <p:cNvPr id="4" name="Date Placeholder 3">
            <a:extLst>
              <a:ext uri="{FF2B5EF4-FFF2-40B4-BE49-F238E27FC236}">
                <a16:creationId xmlns:a16="http://schemas.microsoft.com/office/drawing/2014/main" id="{07153D46-B088-614D-9B67-CDFEFD666059}"/>
              </a:ext>
            </a:extLst>
          </p:cNvPr>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a:extLst>
              <a:ext uri="{FF2B5EF4-FFF2-40B4-BE49-F238E27FC236}">
                <a16:creationId xmlns:a16="http://schemas.microsoft.com/office/drawing/2014/main" id="{F3FB2B76-3B49-654A-8B71-E9D4AF40FC11}"/>
              </a:ext>
            </a:extLst>
          </p:cNvPr>
          <p:cNvSpPr>
            <a:spLocks noGrp="1"/>
          </p:cNvSpPr>
          <p:nvPr>
            <p:ph type="sldNum" sz="quarter" idx="12"/>
          </p:nvPr>
        </p:nvSpPr>
        <p:spPr/>
        <p:txBody>
          <a:bodyPr/>
          <a:lstStyle/>
          <a:p>
            <a:fld id="{25AD54D6-7583-454E-9B0B-4409350D8CF2}" type="slidenum">
              <a:rPr lang="en-US" smtClean="0"/>
              <a:t>28</a:t>
            </a:fld>
            <a:endParaRPr lang="en-US"/>
          </a:p>
        </p:txBody>
      </p:sp>
      <p:pic>
        <p:nvPicPr>
          <p:cNvPr id="2050" name="Picture 2" descr="Chameleon Resource Browser">
            <a:extLst>
              <a:ext uri="{FF2B5EF4-FFF2-40B4-BE49-F238E27FC236}">
                <a16:creationId xmlns:a16="http://schemas.microsoft.com/office/drawing/2014/main" id="{CCCF3D04-EFEC-BC46-AE7C-C5CFDDC14C5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46468" y="1490868"/>
            <a:ext cx="8099063" cy="4865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147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C9283-1680-1B41-A25B-D43D1B3B7CC4}"/>
              </a:ext>
            </a:extLst>
          </p:cNvPr>
          <p:cNvSpPr>
            <a:spLocks noGrp="1"/>
          </p:cNvSpPr>
          <p:nvPr>
            <p:ph type="title"/>
          </p:nvPr>
        </p:nvSpPr>
        <p:spPr>
          <a:xfrm>
            <a:off x="838200" y="365125"/>
            <a:ext cx="10515600" cy="1064369"/>
          </a:xfrm>
        </p:spPr>
        <p:txBody>
          <a:bodyPr/>
          <a:lstStyle/>
          <a:p>
            <a:r>
              <a:rPr lang="en-US" dirty="0"/>
              <a:t>Check on Resources with REST API</a:t>
            </a:r>
          </a:p>
        </p:txBody>
      </p:sp>
      <p:sp>
        <p:nvSpPr>
          <p:cNvPr id="3" name="Content Placeholder 2">
            <a:extLst>
              <a:ext uri="{FF2B5EF4-FFF2-40B4-BE49-F238E27FC236}">
                <a16:creationId xmlns:a16="http://schemas.microsoft.com/office/drawing/2014/main" id="{258D4617-F565-324A-83BE-A9492D4093AD}"/>
              </a:ext>
            </a:extLst>
          </p:cNvPr>
          <p:cNvSpPr>
            <a:spLocks noGrp="1"/>
          </p:cNvSpPr>
          <p:nvPr>
            <p:ph idx="1"/>
          </p:nvPr>
        </p:nvSpPr>
        <p:spPr>
          <a:xfrm>
            <a:off x="838200" y="1608881"/>
            <a:ext cx="10515600" cy="4568082"/>
          </a:xfrm>
          <a:solidFill>
            <a:schemeClr val="tx1"/>
          </a:solidFill>
        </p:spPr>
        <p:txBody>
          <a:bodyPr>
            <a:noAutofit/>
          </a:bodyPr>
          <a:lstStyle/>
          <a:p>
            <a:r>
              <a:rPr lang="en-US" sz="1800" dirty="0" err="1">
                <a:solidFill>
                  <a:schemeClr val="bg1"/>
                </a:solidFill>
                <a:latin typeface="Courier" pitchFamily="2" charset="0"/>
              </a:rPr>
              <a:t>vtrue-mbpr</a:t>
            </a:r>
            <a:r>
              <a:rPr lang="en-US" sz="1800" dirty="0">
                <a:solidFill>
                  <a:schemeClr val="bg1"/>
                </a:solidFill>
                <a:latin typeface="Courier" pitchFamily="2" charset="0"/>
              </a:rPr>
              <a:t>:~ </a:t>
            </a:r>
            <a:r>
              <a:rPr lang="en-US" sz="1800" dirty="0" err="1">
                <a:solidFill>
                  <a:schemeClr val="bg1"/>
                </a:solidFill>
                <a:latin typeface="Courier" pitchFamily="2" charset="0"/>
              </a:rPr>
              <a:t>vtrue</a:t>
            </a:r>
            <a:r>
              <a:rPr lang="en-US" sz="1800" dirty="0">
                <a:solidFill>
                  <a:schemeClr val="bg1"/>
                </a:solidFill>
                <a:latin typeface="Courier" pitchFamily="2" charset="0"/>
              </a:rPr>
              <a:t>$ curl -</a:t>
            </a:r>
            <a:r>
              <a:rPr lang="en-US" sz="1800" dirty="0" err="1">
                <a:solidFill>
                  <a:schemeClr val="bg1"/>
                </a:solidFill>
                <a:latin typeface="Courier" pitchFamily="2" charset="0"/>
              </a:rPr>
              <a:t>i</a:t>
            </a:r>
            <a:r>
              <a:rPr lang="en-US" sz="1800" dirty="0">
                <a:solidFill>
                  <a:schemeClr val="bg1"/>
                </a:solidFill>
                <a:latin typeface="Courier" pitchFamily="2" charset="0"/>
              </a:rPr>
              <a:t> https://</a:t>
            </a:r>
            <a:r>
              <a:rPr lang="en-US" sz="1800" dirty="0" err="1">
                <a:solidFill>
                  <a:schemeClr val="bg1"/>
                </a:solidFill>
                <a:latin typeface="Courier" pitchFamily="2" charset="0"/>
              </a:rPr>
              <a:t>api.chameleoncloud.org</a:t>
            </a:r>
            <a:r>
              <a:rPr lang="en-US" sz="1800" dirty="0">
                <a:solidFill>
                  <a:schemeClr val="bg1"/>
                </a:solidFill>
                <a:latin typeface="Courier" pitchFamily="2" charset="0"/>
              </a:rPr>
              <a:t>/</a:t>
            </a:r>
          </a:p>
          <a:p>
            <a:r>
              <a:rPr lang="en-US" sz="1800" dirty="0">
                <a:solidFill>
                  <a:schemeClr val="bg1"/>
                </a:solidFill>
                <a:latin typeface="Courier" pitchFamily="2" charset="0"/>
              </a:rPr>
              <a:t>HTTP/1.1 200 OK</a:t>
            </a:r>
          </a:p>
          <a:p>
            <a:r>
              <a:rPr lang="en-US" sz="1800" dirty="0">
                <a:solidFill>
                  <a:schemeClr val="bg1"/>
                </a:solidFill>
                <a:latin typeface="Courier" pitchFamily="2" charset="0"/>
              </a:rPr>
              <a:t>Server: </a:t>
            </a:r>
            <a:r>
              <a:rPr lang="en-US" sz="1800" dirty="0" err="1">
                <a:solidFill>
                  <a:schemeClr val="bg1"/>
                </a:solidFill>
                <a:latin typeface="Courier" pitchFamily="2" charset="0"/>
              </a:rPr>
              <a:t>nginx</a:t>
            </a:r>
            <a:r>
              <a:rPr lang="en-US" sz="1800" dirty="0">
                <a:solidFill>
                  <a:schemeClr val="bg1"/>
                </a:solidFill>
                <a:latin typeface="Courier" pitchFamily="2" charset="0"/>
              </a:rPr>
              <a:t>/1.6.2</a:t>
            </a:r>
          </a:p>
          <a:p>
            <a:r>
              <a:rPr lang="en-US" sz="1800" dirty="0">
                <a:solidFill>
                  <a:schemeClr val="bg1"/>
                </a:solidFill>
                <a:latin typeface="Courier" pitchFamily="2" charset="0"/>
              </a:rPr>
              <a:t>Date: Tue, 12 Jun 2018 22:35:34 GMT</a:t>
            </a:r>
          </a:p>
          <a:p>
            <a:r>
              <a:rPr lang="en-US" sz="1800" dirty="0">
                <a:solidFill>
                  <a:schemeClr val="bg1"/>
                </a:solidFill>
                <a:latin typeface="Courier" pitchFamily="2" charset="0"/>
              </a:rPr>
              <a:t>Content-Type: application/vnd.grid5000.item+json; charset=utf-8</a:t>
            </a:r>
          </a:p>
          <a:p>
            <a:r>
              <a:rPr lang="en-US" sz="1800" dirty="0">
                <a:solidFill>
                  <a:schemeClr val="bg1"/>
                </a:solidFill>
                <a:latin typeface="Courier" pitchFamily="2" charset="0"/>
              </a:rPr>
              <a:t>Content-Length: 757</a:t>
            </a:r>
          </a:p>
          <a:p>
            <a:r>
              <a:rPr lang="en-US" sz="1800" dirty="0">
                <a:solidFill>
                  <a:schemeClr val="bg1"/>
                </a:solidFill>
                <a:latin typeface="Courier" pitchFamily="2" charset="0"/>
              </a:rPr>
              <a:t>Connection: keep-alive</a:t>
            </a:r>
          </a:p>
          <a:p>
            <a:r>
              <a:rPr lang="en-US" sz="1800" dirty="0">
                <a:solidFill>
                  <a:schemeClr val="bg1"/>
                </a:solidFill>
                <a:latin typeface="Courier" pitchFamily="2" charset="0"/>
              </a:rPr>
              <a:t>Allow: GET</a:t>
            </a:r>
          </a:p>
          <a:p>
            <a:r>
              <a:rPr lang="en-US" sz="1800" dirty="0">
                <a:solidFill>
                  <a:schemeClr val="bg1"/>
                </a:solidFill>
                <a:latin typeface="Courier" pitchFamily="2" charset="0"/>
              </a:rPr>
              <a:t>...</a:t>
            </a:r>
          </a:p>
          <a:p>
            <a:r>
              <a:rPr lang="en-US" sz="1800" dirty="0">
                <a:solidFill>
                  <a:schemeClr val="bg1"/>
                </a:solidFill>
                <a:latin typeface="Courier" pitchFamily="2" charset="0"/>
              </a:rPr>
              <a:t>{"type":"grid","uid":"chameleoncloud","version":"0aa787fa5c97c34bd0b7a583d4e2fab693010daa","release":"3.5.7","timestamp":1528842934,"links":[{"</a:t>
            </a:r>
            <a:r>
              <a:rPr lang="en-US" sz="1800" dirty="0" err="1">
                <a:solidFill>
                  <a:schemeClr val="bg1"/>
                </a:solidFill>
                <a:latin typeface="Courier" pitchFamily="2" charset="0"/>
              </a:rPr>
              <a:t>rel</a:t>
            </a:r>
            <a:r>
              <a:rPr lang="en-US" sz="1800" dirty="0">
                <a:solidFill>
                  <a:schemeClr val="bg1"/>
                </a:solidFill>
                <a:latin typeface="Courier" pitchFamily="2" charset="0"/>
              </a:rPr>
              <a:t>":"sites","</a:t>
            </a:r>
            <a:r>
              <a:rPr lang="en-US" sz="1800" dirty="0" err="1">
                <a:solidFill>
                  <a:schemeClr val="bg1"/>
                </a:solidFill>
                <a:latin typeface="Courier" pitchFamily="2" charset="0"/>
              </a:rPr>
              <a:t>href</a:t>
            </a:r>
            <a:r>
              <a:rPr lang="en-US" sz="1800" dirty="0">
                <a:solidFill>
                  <a:schemeClr val="bg1"/>
                </a:solidFill>
                <a:latin typeface="Courier" pitchFamily="2" charset="0"/>
              </a:rPr>
              <a:t>":"/</a:t>
            </a:r>
            <a:r>
              <a:rPr lang="en-US" sz="1800" dirty="0" err="1">
                <a:solidFill>
                  <a:schemeClr val="bg1"/>
                </a:solidFill>
                <a:latin typeface="Courier" pitchFamily="2" charset="0"/>
              </a:rPr>
              <a:t>sites","type":"application</a:t>
            </a:r>
            <a:r>
              <a:rPr lang="en-US" sz="1800" dirty="0">
                <a:solidFill>
                  <a:schemeClr val="bg1"/>
                </a:solidFill>
                <a:latin typeface="Courier" pitchFamily="2" charset="0"/>
              </a:rPr>
              <a:t>/vnd.grid5000.collection+json"},{"</a:t>
            </a:r>
            <a:r>
              <a:rPr lang="en-US" sz="1800" dirty="0" err="1">
                <a:solidFill>
                  <a:schemeClr val="bg1"/>
                </a:solidFill>
                <a:latin typeface="Courier" pitchFamily="2" charset="0"/>
              </a:rPr>
              <a:t>rel</a:t>
            </a:r>
            <a:r>
              <a:rPr lang="en-US" sz="1800" dirty="0">
                <a:solidFill>
                  <a:schemeClr val="bg1"/>
                </a:solidFill>
                <a:latin typeface="Courier" pitchFamily="2" charset="0"/>
              </a:rPr>
              <a:t>":"</a:t>
            </a:r>
            <a:r>
              <a:rPr lang="en-US" sz="1800" dirty="0" err="1">
                <a:solidFill>
                  <a:schemeClr val="bg1"/>
                </a:solidFill>
                <a:latin typeface="Courier" pitchFamily="2" charset="0"/>
              </a:rPr>
              <a:t>self","type":"application</a:t>
            </a:r>
            <a:r>
              <a:rPr lang="en-US" sz="1800" dirty="0">
                <a:solidFill>
                  <a:schemeClr val="bg1"/>
                </a:solidFill>
                <a:latin typeface="Courier" pitchFamily="2" charset="0"/>
              </a:rPr>
              <a:t>/vnd.grid5000.item+json","href":"/"</a:t>
            </a:r>
          </a:p>
        </p:txBody>
      </p:sp>
      <p:sp>
        <p:nvSpPr>
          <p:cNvPr id="4" name="Date Placeholder 3">
            <a:extLst>
              <a:ext uri="{FF2B5EF4-FFF2-40B4-BE49-F238E27FC236}">
                <a16:creationId xmlns:a16="http://schemas.microsoft.com/office/drawing/2014/main" id="{C2569453-C300-4348-AE43-91C445512D22}"/>
              </a:ext>
            </a:extLst>
          </p:cNvPr>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a:extLst>
              <a:ext uri="{FF2B5EF4-FFF2-40B4-BE49-F238E27FC236}">
                <a16:creationId xmlns:a16="http://schemas.microsoft.com/office/drawing/2014/main" id="{DF4BB49E-25B8-6E4E-A018-A3586F141ED0}"/>
              </a:ext>
            </a:extLst>
          </p:cNvPr>
          <p:cNvSpPr>
            <a:spLocks noGrp="1"/>
          </p:cNvSpPr>
          <p:nvPr>
            <p:ph type="sldNum" sz="quarter" idx="12"/>
          </p:nvPr>
        </p:nvSpPr>
        <p:spPr/>
        <p:txBody>
          <a:bodyPr/>
          <a:lstStyle/>
          <a:p>
            <a:fld id="{25AD54D6-7583-454E-9B0B-4409350D8CF2}" type="slidenum">
              <a:rPr lang="en-US" smtClean="0"/>
              <a:t>29</a:t>
            </a:fld>
            <a:endParaRPr lang="en-US" dirty="0"/>
          </a:p>
        </p:txBody>
      </p:sp>
    </p:spTree>
    <p:extLst>
      <p:ext uri="{BB962C8B-B14F-4D97-AF65-F5344CB8AC3E}">
        <p14:creationId xmlns:p14="http://schemas.microsoft.com/office/powerpoint/2010/main" val="2679206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D90FD-E81F-144C-B819-D2868949FD8B}"/>
              </a:ext>
            </a:extLst>
          </p:cNvPr>
          <p:cNvSpPr>
            <a:spLocks noGrp="1"/>
          </p:cNvSpPr>
          <p:nvPr>
            <p:ph type="title"/>
          </p:nvPr>
        </p:nvSpPr>
        <p:spPr/>
        <p:txBody>
          <a:bodyPr/>
          <a:lstStyle/>
          <a:p>
            <a:r>
              <a:rPr lang="en-US" dirty="0"/>
              <a:t>What is a Cloud? </a:t>
            </a:r>
          </a:p>
        </p:txBody>
      </p:sp>
      <p:sp>
        <p:nvSpPr>
          <p:cNvPr id="3" name="Content Placeholder 2">
            <a:extLst>
              <a:ext uri="{FF2B5EF4-FFF2-40B4-BE49-F238E27FC236}">
                <a16:creationId xmlns:a16="http://schemas.microsoft.com/office/drawing/2014/main" id="{093ED0A9-1519-0641-AC66-BEDEC15AE692}"/>
              </a:ext>
            </a:extLst>
          </p:cNvPr>
          <p:cNvSpPr>
            <a:spLocks noGrp="1"/>
          </p:cNvSpPr>
          <p:nvPr>
            <p:ph idx="1"/>
          </p:nvPr>
        </p:nvSpPr>
        <p:spPr>
          <a:xfrm>
            <a:off x="938147" y="1690688"/>
            <a:ext cx="9631881" cy="1727803"/>
          </a:xfrm>
        </p:spPr>
        <p:txBody>
          <a:bodyPr>
            <a:normAutofit/>
          </a:bodyPr>
          <a:lstStyle/>
          <a:p>
            <a:r>
              <a:rPr lang="en-US" dirty="0"/>
              <a:t>A “cloud” is a computer system that provides users with shared access to on-demand computing resources via the internet.</a:t>
            </a:r>
          </a:p>
          <a:p>
            <a:endParaRPr lang="en-US" dirty="0"/>
          </a:p>
          <a:p>
            <a:endParaRPr lang="en-US" dirty="0"/>
          </a:p>
        </p:txBody>
      </p:sp>
      <p:sp>
        <p:nvSpPr>
          <p:cNvPr id="4" name="Date Placeholder 3">
            <a:extLst>
              <a:ext uri="{FF2B5EF4-FFF2-40B4-BE49-F238E27FC236}">
                <a16:creationId xmlns:a16="http://schemas.microsoft.com/office/drawing/2014/main" id="{AD534DD6-DAC0-6C47-9C38-D9B0F087C580}"/>
              </a:ext>
            </a:extLst>
          </p:cNvPr>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a:extLst>
              <a:ext uri="{FF2B5EF4-FFF2-40B4-BE49-F238E27FC236}">
                <a16:creationId xmlns:a16="http://schemas.microsoft.com/office/drawing/2014/main" id="{4540F9FA-D894-6142-8109-F0BED1FC4058}"/>
              </a:ext>
            </a:extLst>
          </p:cNvPr>
          <p:cNvSpPr>
            <a:spLocks noGrp="1"/>
          </p:cNvSpPr>
          <p:nvPr>
            <p:ph type="sldNum" sz="quarter" idx="12"/>
          </p:nvPr>
        </p:nvSpPr>
        <p:spPr/>
        <p:txBody>
          <a:bodyPr/>
          <a:lstStyle/>
          <a:p>
            <a:fld id="{25AD54D6-7583-454E-9B0B-4409350D8CF2}" type="slidenum">
              <a:rPr lang="en-US" smtClean="0"/>
              <a:t>3</a:t>
            </a:fld>
            <a:endParaRPr lang="en-US"/>
          </a:p>
        </p:txBody>
      </p:sp>
      <p:pic>
        <p:nvPicPr>
          <p:cNvPr id="1026" name="Picture 2" descr="https://tacc.github.io/CSC2018Institute/resources/cloud.jpg">
            <a:extLst>
              <a:ext uri="{FF2B5EF4-FFF2-40B4-BE49-F238E27FC236}">
                <a16:creationId xmlns:a16="http://schemas.microsoft.com/office/drawing/2014/main" id="{D1FFE5CE-6A9C-BA44-AE71-CA04C90ABA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6798" y="2776878"/>
            <a:ext cx="5574577" cy="3407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529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C84D1-77D5-0440-BAFD-649093F2D8C0}"/>
              </a:ext>
            </a:extLst>
          </p:cNvPr>
          <p:cNvSpPr>
            <a:spLocks noGrp="1"/>
          </p:cNvSpPr>
          <p:nvPr>
            <p:ph type="title"/>
          </p:nvPr>
        </p:nvSpPr>
        <p:spPr/>
        <p:txBody>
          <a:bodyPr/>
          <a:lstStyle/>
          <a:p>
            <a:r>
              <a:rPr lang="en-US" dirty="0"/>
              <a:t>Reservations</a:t>
            </a:r>
          </a:p>
        </p:txBody>
      </p:sp>
      <p:sp>
        <p:nvSpPr>
          <p:cNvPr id="4" name="Date Placeholder 3">
            <a:extLst>
              <a:ext uri="{FF2B5EF4-FFF2-40B4-BE49-F238E27FC236}">
                <a16:creationId xmlns:a16="http://schemas.microsoft.com/office/drawing/2014/main" id="{35059274-97FF-1044-8ABD-A58AF826329A}"/>
              </a:ext>
            </a:extLst>
          </p:cNvPr>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a:extLst>
              <a:ext uri="{FF2B5EF4-FFF2-40B4-BE49-F238E27FC236}">
                <a16:creationId xmlns:a16="http://schemas.microsoft.com/office/drawing/2014/main" id="{E669A2C6-641A-804C-8809-BA6EF6AB402B}"/>
              </a:ext>
            </a:extLst>
          </p:cNvPr>
          <p:cNvSpPr>
            <a:spLocks noGrp="1"/>
          </p:cNvSpPr>
          <p:nvPr>
            <p:ph type="sldNum" sz="quarter" idx="12"/>
          </p:nvPr>
        </p:nvSpPr>
        <p:spPr/>
        <p:txBody>
          <a:bodyPr/>
          <a:lstStyle/>
          <a:p>
            <a:fld id="{25AD54D6-7583-454E-9B0B-4409350D8CF2}" type="slidenum">
              <a:rPr lang="en-US" smtClean="0"/>
              <a:t>30</a:t>
            </a:fld>
            <a:endParaRPr lang="en-US"/>
          </a:p>
        </p:txBody>
      </p:sp>
      <p:pic>
        <p:nvPicPr>
          <p:cNvPr id="3074" name="Picture 2" descr="The Leases page in the GUI">
            <a:extLst>
              <a:ext uri="{FF2B5EF4-FFF2-40B4-BE49-F238E27FC236}">
                <a16:creationId xmlns:a16="http://schemas.microsoft.com/office/drawing/2014/main" id="{87FA582F-349B-4146-858D-B768D770B64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87170" y="1690688"/>
            <a:ext cx="9817659" cy="4012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549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DF0AF-C08A-854F-B971-33F4C3B11981}"/>
              </a:ext>
            </a:extLst>
          </p:cNvPr>
          <p:cNvSpPr>
            <a:spLocks noGrp="1"/>
          </p:cNvSpPr>
          <p:nvPr>
            <p:ph type="title"/>
          </p:nvPr>
        </p:nvSpPr>
        <p:spPr/>
        <p:txBody>
          <a:bodyPr/>
          <a:lstStyle/>
          <a:p>
            <a:r>
              <a:rPr lang="en-US" dirty="0"/>
              <a:t>Complex Appliances</a:t>
            </a:r>
          </a:p>
        </p:txBody>
      </p:sp>
      <p:sp>
        <p:nvSpPr>
          <p:cNvPr id="3" name="Content Placeholder 2">
            <a:extLst>
              <a:ext uri="{FF2B5EF4-FFF2-40B4-BE49-F238E27FC236}">
                <a16:creationId xmlns:a16="http://schemas.microsoft.com/office/drawing/2014/main" id="{C4F0E820-EC1A-B146-BC72-8E544BE53C31}"/>
              </a:ext>
            </a:extLst>
          </p:cNvPr>
          <p:cNvSpPr>
            <a:spLocks noGrp="1"/>
          </p:cNvSpPr>
          <p:nvPr>
            <p:ph idx="1"/>
          </p:nvPr>
        </p:nvSpPr>
        <p:spPr/>
        <p:txBody>
          <a:bodyPr/>
          <a:lstStyle/>
          <a:p>
            <a:r>
              <a:rPr lang="en-US" i="1" dirty="0"/>
              <a:t>Complex Appliances</a:t>
            </a:r>
            <a:r>
              <a:rPr lang="en-US" dirty="0"/>
              <a:t> allow you to specify not only what image you want to deploy but also on how many nodes you want to deploy that image, what roles the deployed instances should boot into (such as e.g., head node and worker node in a cluster), what information from a specific instance should be passed to another instance in that </a:t>
            </a:r>
            <a:r>
              <a:rPr lang="en-US" i="1" dirty="0"/>
              <a:t>Complex Appliance</a:t>
            </a:r>
            <a:r>
              <a:rPr lang="en-US" dirty="0"/>
              <a:t>, and what scripts should be executed on boot so that this information is properly used for configuring the “one click” cluster.</a:t>
            </a:r>
          </a:p>
        </p:txBody>
      </p:sp>
      <p:sp>
        <p:nvSpPr>
          <p:cNvPr id="4" name="Date Placeholder 3">
            <a:extLst>
              <a:ext uri="{FF2B5EF4-FFF2-40B4-BE49-F238E27FC236}">
                <a16:creationId xmlns:a16="http://schemas.microsoft.com/office/drawing/2014/main" id="{FD0748F5-D490-7F42-8FC2-5D03DE2223FA}"/>
              </a:ext>
            </a:extLst>
          </p:cNvPr>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a:extLst>
              <a:ext uri="{FF2B5EF4-FFF2-40B4-BE49-F238E27FC236}">
                <a16:creationId xmlns:a16="http://schemas.microsoft.com/office/drawing/2014/main" id="{82BEE82A-1480-5744-929A-20D771658CB3}"/>
              </a:ext>
            </a:extLst>
          </p:cNvPr>
          <p:cNvSpPr>
            <a:spLocks noGrp="1"/>
          </p:cNvSpPr>
          <p:nvPr>
            <p:ph type="sldNum" sz="quarter" idx="12"/>
          </p:nvPr>
        </p:nvSpPr>
        <p:spPr/>
        <p:txBody>
          <a:bodyPr/>
          <a:lstStyle/>
          <a:p>
            <a:fld id="{25AD54D6-7583-454E-9B0B-4409350D8CF2}" type="slidenum">
              <a:rPr lang="en-US" smtClean="0"/>
              <a:t>31</a:t>
            </a:fld>
            <a:endParaRPr lang="en-US"/>
          </a:p>
        </p:txBody>
      </p:sp>
    </p:spTree>
    <p:extLst>
      <p:ext uri="{BB962C8B-B14F-4D97-AF65-F5344CB8AC3E}">
        <p14:creationId xmlns:p14="http://schemas.microsoft.com/office/powerpoint/2010/main" val="2669450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D8FAFB-2942-7146-AED6-8E9EF2252512}"/>
              </a:ext>
            </a:extLst>
          </p:cNvPr>
          <p:cNvSpPr>
            <a:spLocks noGrp="1"/>
          </p:cNvSpPr>
          <p:nvPr>
            <p:ph type="dt" sz="half" idx="10"/>
          </p:nvPr>
        </p:nvSpPr>
        <p:spPr/>
        <p:txBody>
          <a:bodyPr/>
          <a:lstStyle/>
          <a:p>
            <a:fld id="{1EEA4759-FCD8-5E47-8487-36FAFDCC3EFE}" type="datetime1">
              <a:rPr lang="en-US" smtClean="0"/>
              <a:t>6/13/18</a:t>
            </a:fld>
            <a:endParaRPr lang="en-US"/>
          </a:p>
        </p:txBody>
      </p:sp>
      <p:sp>
        <p:nvSpPr>
          <p:cNvPr id="3" name="Slide Number Placeholder 2">
            <a:extLst>
              <a:ext uri="{FF2B5EF4-FFF2-40B4-BE49-F238E27FC236}">
                <a16:creationId xmlns:a16="http://schemas.microsoft.com/office/drawing/2014/main" id="{52DC0182-C8DF-0344-9091-36FCB3796729}"/>
              </a:ext>
            </a:extLst>
          </p:cNvPr>
          <p:cNvSpPr>
            <a:spLocks noGrp="1"/>
          </p:cNvSpPr>
          <p:nvPr>
            <p:ph type="sldNum" sz="quarter" idx="12"/>
          </p:nvPr>
        </p:nvSpPr>
        <p:spPr/>
        <p:txBody>
          <a:bodyPr/>
          <a:lstStyle/>
          <a:p>
            <a:fld id="{25AD54D6-7583-454E-9B0B-4409350D8CF2}" type="slidenum">
              <a:rPr lang="en-US" smtClean="0"/>
              <a:t>32</a:t>
            </a:fld>
            <a:endParaRPr lang="en-US"/>
          </a:p>
        </p:txBody>
      </p:sp>
      <p:pic>
        <p:nvPicPr>
          <p:cNvPr id="6" name="Picture 5">
            <a:extLst>
              <a:ext uri="{FF2B5EF4-FFF2-40B4-BE49-F238E27FC236}">
                <a16:creationId xmlns:a16="http://schemas.microsoft.com/office/drawing/2014/main" id="{D5E4D5EC-31F7-AA42-8752-80B821D0B881}"/>
              </a:ext>
            </a:extLst>
          </p:cNvPr>
          <p:cNvPicPr>
            <a:picLocks noChangeAspect="1"/>
          </p:cNvPicPr>
          <p:nvPr/>
        </p:nvPicPr>
        <p:blipFill>
          <a:blip r:embed="rId3"/>
          <a:stretch>
            <a:fillRect/>
          </a:stretch>
        </p:blipFill>
        <p:spPr>
          <a:xfrm>
            <a:off x="544010" y="324092"/>
            <a:ext cx="11103408" cy="5524534"/>
          </a:xfrm>
          <a:prstGeom prst="rect">
            <a:avLst/>
          </a:prstGeom>
        </p:spPr>
      </p:pic>
    </p:spTree>
    <p:extLst>
      <p:ext uri="{BB962C8B-B14F-4D97-AF65-F5344CB8AC3E}">
        <p14:creationId xmlns:p14="http://schemas.microsoft.com/office/powerpoint/2010/main" val="2970071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9CB7-05A5-5144-99E6-CCFDC26C0AD0}"/>
              </a:ext>
            </a:extLst>
          </p:cNvPr>
          <p:cNvSpPr>
            <a:spLocks noGrp="1"/>
          </p:cNvSpPr>
          <p:nvPr>
            <p:ph type="title"/>
          </p:nvPr>
        </p:nvSpPr>
        <p:spPr/>
        <p:txBody>
          <a:bodyPr/>
          <a:lstStyle/>
          <a:p>
            <a:r>
              <a:rPr lang="en-US" dirty="0"/>
              <a:t>Managing and Monitoring	</a:t>
            </a:r>
          </a:p>
        </p:txBody>
      </p:sp>
      <p:sp>
        <p:nvSpPr>
          <p:cNvPr id="3" name="Content Placeholder 2">
            <a:extLst>
              <a:ext uri="{FF2B5EF4-FFF2-40B4-BE49-F238E27FC236}">
                <a16:creationId xmlns:a16="http://schemas.microsoft.com/office/drawing/2014/main" id="{B69E1C93-4A12-D148-B55E-E53DD9023150}"/>
              </a:ext>
            </a:extLst>
          </p:cNvPr>
          <p:cNvSpPr>
            <a:spLocks noGrp="1"/>
          </p:cNvSpPr>
          <p:nvPr>
            <p:ph idx="1"/>
          </p:nvPr>
        </p:nvSpPr>
        <p:spPr/>
        <p:txBody>
          <a:bodyPr/>
          <a:lstStyle/>
          <a:p>
            <a:pPr marL="457200" indent="-457200">
              <a:buFont typeface="Arial" panose="020B0604020202020204" pitchFamily="34" charset="0"/>
              <a:buChar char="•"/>
            </a:pPr>
            <a:r>
              <a:rPr lang="en-US" dirty="0"/>
              <a:t>Need to be launched the same way an Image is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Select the Stack from the GUI once it is up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SSH to it with a floating IP just like with an Image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You can also do this from the command line with OpenStack</a:t>
            </a:r>
          </a:p>
        </p:txBody>
      </p:sp>
      <p:sp>
        <p:nvSpPr>
          <p:cNvPr id="4" name="Date Placeholder 3">
            <a:extLst>
              <a:ext uri="{FF2B5EF4-FFF2-40B4-BE49-F238E27FC236}">
                <a16:creationId xmlns:a16="http://schemas.microsoft.com/office/drawing/2014/main" id="{38C6B76E-2D6F-084B-B2C5-E11CE38AA463}"/>
              </a:ext>
            </a:extLst>
          </p:cNvPr>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a:extLst>
              <a:ext uri="{FF2B5EF4-FFF2-40B4-BE49-F238E27FC236}">
                <a16:creationId xmlns:a16="http://schemas.microsoft.com/office/drawing/2014/main" id="{52844820-48C8-9C4D-A2BB-054DD6B3517F}"/>
              </a:ext>
            </a:extLst>
          </p:cNvPr>
          <p:cNvSpPr>
            <a:spLocks noGrp="1"/>
          </p:cNvSpPr>
          <p:nvPr>
            <p:ph type="sldNum" sz="quarter" idx="12"/>
          </p:nvPr>
        </p:nvSpPr>
        <p:spPr/>
        <p:txBody>
          <a:bodyPr/>
          <a:lstStyle/>
          <a:p>
            <a:fld id="{25AD54D6-7583-454E-9B0B-4409350D8CF2}" type="slidenum">
              <a:rPr lang="en-US" smtClean="0"/>
              <a:t>33</a:t>
            </a:fld>
            <a:endParaRPr lang="en-US"/>
          </a:p>
        </p:txBody>
      </p:sp>
    </p:spTree>
    <p:extLst>
      <p:ext uri="{BB962C8B-B14F-4D97-AF65-F5344CB8AC3E}">
        <p14:creationId xmlns:p14="http://schemas.microsoft.com/office/powerpoint/2010/main" val="394977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CFAA6B-45C7-1746-A460-77298FE7B70F}" type="datetime1">
              <a:rPr lang="en-US" smtClean="0"/>
              <a:t>6/13/18</a:t>
            </a:fld>
            <a:endParaRPr lang="en-US"/>
          </a:p>
        </p:txBody>
      </p:sp>
      <p:sp>
        <p:nvSpPr>
          <p:cNvPr id="3" name="Slide Number Placeholder 2"/>
          <p:cNvSpPr>
            <a:spLocks noGrp="1"/>
          </p:cNvSpPr>
          <p:nvPr>
            <p:ph type="sldNum" sz="quarter" idx="12"/>
          </p:nvPr>
        </p:nvSpPr>
        <p:spPr/>
        <p:txBody>
          <a:bodyPr/>
          <a:lstStyle/>
          <a:p>
            <a:fld id="{25AD54D6-7583-454E-9B0B-4409350D8CF2}" type="slidenum">
              <a:rPr lang="en-US" smtClean="0"/>
              <a:t>34</a:t>
            </a:fld>
            <a:endParaRPr lang="en-US"/>
          </a:p>
        </p:txBody>
      </p:sp>
      <p:sp>
        <p:nvSpPr>
          <p:cNvPr id="4" name="Title 3"/>
          <p:cNvSpPr>
            <a:spLocks noGrp="1"/>
          </p:cNvSpPr>
          <p:nvPr>
            <p:ph type="ctrTitle"/>
          </p:nvPr>
        </p:nvSpPr>
        <p:spPr>
          <a:xfrm>
            <a:off x="1028701" y="1857375"/>
            <a:ext cx="10325098" cy="991333"/>
          </a:xfrm>
        </p:spPr>
        <p:txBody>
          <a:bodyPr/>
          <a:lstStyle/>
          <a:p>
            <a:r>
              <a:rPr lang="en-US"/>
              <a:t>Q&amp;A</a:t>
            </a:r>
          </a:p>
        </p:txBody>
      </p:sp>
      <p:sp>
        <p:nvSpPr>
          <p:cNvPr id="5" name="Subtitle 4"/>
          <p:cNvSpPr>
            <a:spLocks noGrp="1"/>
          </p:cNvSpPr>
          <p:nvPr>
            <p:ph type="subTitle" idx="1"/>
          </p:nvPr>
        </p:nvSpPr>
        <p:spPr>
          <a:xfrm>
            <a:off x="1028701" y="3745522"/>
            <a:ext cx="10325098" cy="1902923"/>
          </a:xfrm>
        </p:spPr>
        <p:txBody>
          <a:bodyPr>
            <a:noAutofit/>
          </a:bodyPr>
          <a:lstStyle/>
          <a:p>
            <a:r>
              <a:rPr lang="en-US" sz="2000" dirty="0">
                <a:solidFill>
                  <a:schemeClr val="bg1">
                    <a:lumMod val="50000"/>
                  </a:schemeClr>
                </a:solidFill>
              </a:rPr>
              <a:t>https://</a:t>
            </a:r>
            <a:r>
              <a:rPr lang="en-US" sz="2000" dirty="0" err="1">
                <a:solidFill>
                  <a:schemeClr val="bg1">
                    <a:lumMod val="50000"/>
                  </a:schemeClr>
                </a:solidFill>
              </a:rPr>
              <a:t>chameleoncloud.readthedocs.io</a:t>
            </a:r>
            <a:r>
              <a:rPr lang="en-US" sz="2000" dirty="0">
                <a:solidFill>
                  <a:schemeClr val="bg1">
                    <a:lumMod val="50000"/>
                  </a:schemeClr>
                </a:solidFill>
              </a:rPr>
              <a:t>/</a:t>
            </a:r>
            <a:r>
              <a:rPr lang="en-US" sz="2000" dirty="0" err="1">
                <a:solidFill>
                  <a:schemeClr val="bg1">
                    <a:lumMod val="50000"/>
                  </a:schemeClr>
                </a:solidFill>
              </a:rPr>
              <a:t>en</a:t>
            </a:r>
            <a:r>
              <a:rPr lang="en-US" sz="2000" dirty="0">
                <a:solidFill>
                  <a:schemeClr val="bg1">
                    <a:lumMod val="50000"/>
                  </a:schemeClr>
                </a:solidFill>
              </a:rPr>
              <a:t>/latest/technical/</a:t>
            </a:r>
            <a:r>
              <a:rPr lang="en-US" sz="2000" dirty="0" err="1">
                <a:solidFill>
                  <a:schemeClr val="bg1">
                    <a:lumMod val="50000"/>
                  </a:schemeClr>
                </a:solidFill>
              </a:rPr>
              <a:t>index.html</a:t>
            </a:r>
            <a:endParaRPr lang="en-US" sz="2000" dirty="0">
              <a:solidFill>
                <a:schemeClr val="bg1">
                  <a:lumMod val="50000"/>
                </a:schemeClr>
              </a:solidFill>
            </a:endParaRPr>
          </a:p>
          <a:p>
            <a:endParaRPr lang="en-US" sz="2000" dirty="0">
              <a:solidFill>
                <a:schemeClr val="bg1">
                  <a:lumMod val="50000"/>
                </a:schemeClr>
              </a:solidFill>
            </a:endParaRPr>
          </a:p>
          <a:p>
            <a:r>
              <a:rPr lang="en-US" sz="2000" dirty="0">
                <a:solidFill>
                  <a:schemeClr val="bg1">
                    <a:lumMod val="50000"/>
                  </a:schemeClr>
                </a:solidFill>
              </a:rPr>
              <a:t>https://</a:t>
            </a:r>
            <a:r>
              <a:rPr lang="en-US" sz="2000" dirty="0" err="1">
                <a:solidFill>
                  <a:schemeClr val="bg1">
                    <a:lumMod val="50000"/>
                  </a:schemeClr>
                </a:solidFill>
              </a:rPr>
              <a:t>iujetstream.atlassian.net</a:t>
            </a:r>
            <a:r>
              <a:rPr lang="en-US" sz="2000" dirty="0">
                <a:solidFill>
                  <a:schemeClr val="bg1">
                    <a:lumMod val="50000"/>
                  </a:schemeClr>
                </a:solidFill>
              </a:rPr>
              <a:t>/wiki/spaces/JWT/pages/17465367/</a:t>
            </a:r>
            <a:r>
              <a:rPr lang="en-US" sz="2000" dirty="0" err="1">
                <a:solidFill>
                  <a:schemeClr val="bg1">
                    <a:lumMod val="50000"/>
                  </a:schemeClr>
                </a:solidFill>
              </a:rPr>
              <a:t>System+Overview</a:t>
            </a:r>
            <a:endParaRPr lang="en-US" sz="2000" dirty="0">
              <a:solidFill>
                <a:schemeClr val="bg1">
                  <a:lumMod val="50000"/>
                </a:schemeClr>
              </a:solidFill>
            </a:endParaRPr>
          </a:p>
        </p:txBody>
      </p:sp>
    </p:spTree>
    <p:extLst>
      <p:ext uri="{BB962C8B-B14F-4D97-AF65-F5344CB8AC3E}">
        <p14:creationId xmlns:p14="http://schemas.microsoft.com/office/powerpoint/2010/main" val="1924734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EA08E-C577-AE45-ACF5-6C6A116A5494}"/>
              </a:ext>
            </a:extLst>
          </p:cNvPr>
          <p:cNvSpPr>
            <a:spLocks noGrp="1"/>
          </p:cNvSpPr>
          <p:nvPr>
            <p:ph type="title"/>
          </p:nvPr>
        </p:nvSpPr>
        <p:spPr/>
        <p:txBody>
          <a:bodyPr/>
          <a:lstStyle/>
          <a:p>
            <a:r>
              <a:rPr lang="en-US" dirty="0"/>
              <a:t>Why is it Useful?</a:t>
            </a:r>
          </a:p>
        </p:txBody>
      </p:sp>
      <p:sp>
        <p:nvSpPr>
          <p:cNvPr id="3" name="Content Placeholder 2">
            <a:extLst>
              <a:ext uri="{FF2B5EF4-FFF2-40B4-BE49-F238E27FC236}">
                <a16:creationId xmlns:a16="http://schemas.microsoft.com/office/drawing/2014/main" id="{B8AB23BD-5B39-A846-8CD9-C7ECCF35502B}"/>
              </a:ext>
            </a:extLst>
          </p:cNvPr>
          <p:cNvSpPr>
            <a:spLocks noGrp="1"/>
          </p:cNvSpPr>
          <p:nvPr>
            <p:ph idx="1"/>
          </p:nvPr>
        </p:nvSpPr>
        <p:spPr>
          <a:xfrm>
            <a:off x="838200" y="1825625"/>
            <a:ext cx="10515600" cy="4351338"/>
          </a:xfrm>
        </p:spPr>
        <p:txBody>
          <a:bodyPr/>
          <a:lstStyle/>
          <a:p>
            <a:pPr marL="457200" indent="-457200">
              <a:buFont typeface="Arial" panose="020B0604020202020204" pitchFamily="34" charset="0"/>
              <a:buChar char="•"/>
            </a:pPr>
            <a:r>
              <a:rPr lang="en-US" dirty="0"/>
              <a:t>Resource Utilization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Scalability and Elasticity</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Reproducibility by way of Programmability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Reliability through redundancy </a:t>
            </a:r>
          </a:p>
        </p:txBody>
      </p:sp>
      <p:sp>
        <p:nvSpPr>
          <p:cNvPr id="4" name="Date Placeholder 3">
            <a:extLst>
              <a:ext uri="{FF2B5EF4-FFF2-40B4-BE49-F238E27FC236}">
                <a16:creationId xmlns:a16="http://schemas.microsoft.com/office/drawing/2014/main" id="{8AA42C37-1ED9-5846-98D3-3DB7540231F2}"/>
              </a:ext>
            </a:extLst>
          </p:cNvPr>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a:extLst>
              <a:ext uri="{FF2B5EF4-FFF2-40B4-BE49-F238E27FC236}">
                <a16:creationId xmlns:a16="http://schemas.microsoft.com/office/drawing/2014/main" id="{45DB75C3-28F3-6842-9273-3131D4378B62}"/>
              </a:ext>
            </a:extLst>
          </p:cNvPr>
          <p:cNvSpPr>
            <a:spLocks noGrp="1"/>
          </p:cNvSpPr>
          <p:nvPr>
            <p:ph type="sldNum" sz="quarter" idx="12"/>
          </p:nvPr>
        </p:nvSpPr>
        <p:spPr/>
        <p:txBody>
          <a:bodyPr/>
          <a:lstStyle/>
          <a:p>
            <a:fld id="{25AD54D6-7583-454E-9B0B-4409350D8CF2}" type="slidenum">
              <a:rPr lang="en-US" smtClean="0"/>
              <a:t>4</a:t>
            </a:fld>
            <a:endParaRPr lang="en-US"/>
          </a:p>
        </p:txBody>
      </p:sp>
    </p:spTree>
    <p:extLst>
      <p:ext uri="{BB962C8B-B14F-4D97-AF65-F5344CB8AC3E}">
        <p14:creationId xmlns:p14="http://schemas.microsoft.com/office/powerpoint/2010/main" val="2769278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CE10-FA0E-2D4A-9A2F-B34342524D53}"/>
              </a:ext>
            </a:extLst>
          </p:cNvPr>
          <p:cNvSpPr>
            <a:spLocks noGrp="1"/>
          </p:cNvSpPr>
          <p:nvPr>
            <p:ph type="title"/>
          </p:nvPr>
        </p:nvSpPr>
        <p:spPr/>
        <p:txBody>
          <a:bodyPr/>
          <a:lstStyle/>
          <a:p>
            <a:r>
              <a:rPr lang="en-US" dirty="0"/>
              <a:t>Cloud vs. HPC</a:t>
            </a:r>
          </a:p>
        </p:txBody>
      </p:sp>
      <p:sp>
        <p:nvSpPr>
          <p:cNvPr id="3" name="Content Placeholder 2">
            <a:extLst>
              <a:ext uri="{FF2B5EF4-FFF2-40B4-BE49-F238E27FC236}">
                <a16:creationId xmlns:a16="http://schemas.microsoft.com/office/drawing/2014/main" id="{07022294-175B-EF4D-A632-93BE00417C8E}"/>
              </a:ext>
            </a:extLst>
          </p:cNvPr>
          <p:cNvSpPr>
            <a:spLocks noGrp="1"/>
          </p:cNvSpPr>
          <p:nvPr>
            <p:ph idx="1"/>
          </p:nvPr>
        </p:nvSpPr>
        <p:spPr/>
        <p:txBody>
          <a:bodyPr/>
          <a:lstStyle/>
          <a:p>
            <a:r>
              <a:rPr lang="en-US" dirty="0"/>
              <a:t>Cloud</a:t>
            </a:r>
          </a:p>
          <a:p>
            <a:pPr marL="800100" lvl="1" indent="-342900">
              <a:buFont typeface="Arial" panose="020B0604020202020204" pitchFamily="34" charset="0"/>
              <a:buChar char="•"/>
            </a:pPr>
            <a:r>
              <a:rPr lang="en-US" dirty="0"/>
              <a:t>Availability </a:t>
            </a:r>
          </a:p>
          <a:p>
            <a:pPr marL="800100" lvl="1" indent="-342900">
              <a:buFont typeface="Arial" panose="020B0604020202020204" pitchFamily="34" charset="0"/>
              <a:buChar char="•"/>
            </a:pPr>
            <a:r>
              <a:rPr lang="en-US" dirty="0"/>
              <a:t>Multi-level API Interactions</a:t>
            </a:r>
          </a:p>
          <a:p>
            <a:pPr marL="800100" lvl="1" indent="-342900">
              <a:buFont typeface="Arial" panose="020B0604020202020204" pitchFamily="34" charset="0"/>
              <a:buChar char="•"/>
            </a:pPr>
            <a:r>
              <a:rPr lang="en-US" dirty="0"/>
              <a:t>On-demand/Interactive Use</a:t>
            </a:r>
          </a:p>
          <a:p>
            <a:pPr marL="800100" lvl="1" indent="-342900">
              <a:buFont typeface="Arial" panose="020B0604020202020204" pitchFamily="34" charset="0"/>
              <a:buChar char="•"/>
            </a:pPr>
            <a:r>
              <a:rPr lang="en-US" dirty="0"/>
              <a:t>Using Commodity Components</a:t>
            </a:r>
          </a:p>
          <a:p>
            <a:r>
              <a:rPr lang="en-US" dirty="0"/>
              <a:t>HPC</a:t>
            </a:r>
          </a:p>
          <a:p>
            <a:pPr marL="800100" lvl="1" indent="-342900">
              <a:buFont typeface="Arial" panose="020B0604020202020204" pitchFamily="34" charset="0"/>
              <a:buChar char="•"/>
            </a:pPr>
            <a:r>
              <a:rPr lang="en-US" dirty="0"/>
              <a:t>Utilization</a:t>
            </a:r>
          </a:p>
          <a:p>
            <a:pPr marL="800100" lvl="1" indent="-342900">
              <a:buFont typeface="Arial" panose="020B0604020202020204" pitchFamily="34" charset="0"/>
              <a:buChar char="•"/>
            </a:pPr>
            <a:r>
              <a:rPr lang="en-US" dirty="0"/>
              <a:t>Capability or Capacity Science </a:t>
            </a:r>
          </a:p>
          <a:p>
            <a:pPr marL="800100" lvl="1" indent="-342900">
              <a:buFont typeface="Arial" panose="020B0604020202020204" pitchFamily="34" charset="0"/>
              <a:buChar char="•"/>
            </a:pPr>
            <a:r>
              <a:rPr lang="en-US" dirty="0"/>
              <a:t>Checkpoint/Restart I/O</a:t>
            </a:r>
          </a:p>
          <a:p>
            <a:pPr marL="800100" lvl="1" indent="-342900">
              <a:buFont typeface="Arial" panose="020B0604020202020204" pitchFamily="34" charset="0"/>
              <a:buChar char="•"/>
            </a:pPr>
            <a:r>
              <a:rPr lang="en-US" dirty="0"/>
              <a:t>Memory/Network Bandwidth &amp; Latency</a:t>
            </a:r>
          </a:p>
          <a:p>
            <a:pPr marL="914400" lvl="1" indent="-457200">
              <a:buFont typeface="Arial" panose="020B0604020202020204" pitchFamily="34" charset="0"/>
              <a:buChar char="•"/>
            </a:pPr>
            <a:endParaRPr lang="en-US" dirty="0"/>
          </a:p>
          <a:p>
            <a:pPr marL="914400" lvl="1" indent="-457200">
              <a:buFont typeface="Arial" panose="020B0604020202020204" pitchFamily="34" charset="0"/>
              <a:buChar char="•"/>
            </a:pPr>
            <a:endParaRPr lang="en-US" dirty="0"/>
          </a:p>
        </p:txBody>
      </p:sp>
      <p:sp>
        <p:nvSpPr>
          <p:cNvPr id="4" name="Date Placeholder 3">
            <a:extLst>
              <a:ext uri="{FF2B5EF4-FFF2-40B4-BE49-F238E27FC236}">
                <a16:creationId xmlns:a16="http://schemas.microsoft.com/office/drawing/2014/main" id="{43C59290-A224-7246-AA9C-B3381B3024B5}"/>
              </a:ext>
            </a:extLst>
          </p:cNvPr>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a:extLst>
              <a:ext uri="{FF2B5EF4-FFF2-40B4-BE49-F238E27FC236}">
                <a16:creationId xmlns:a16="http://schemas.microsoft.com/office/drawing/2014/main" id="{717A3BF1-818B-5A48-B882-18F58490BA31}"/>
              </a:ext>
            </a:extLst>
          </p:cNvPr>
          <p:cNvSpPr>
            <a:spLocks noGrp="1"/>
          </p:cNvSpPr>
          <p:nvPr>
            <p:ph type="sldNum" sz="quarter" idx="12"/>
          </p:nvPr>
        </p:nvSpPr>
        <p:spPr/>
        <p:txBody>
          <a:bodyPr/>
          <a:lstStyle/>
          <a:p>
            <a:fld id="{25AD54D6-7583-454E-9B0B-4409350D8CF2}" type="slidenum">
              <a:rPr lang="en-US" smtClean="0"/>
              <a:t>5</a:t>
            </a:fld>
            <a:endParaRPr lang="en-US"/>
          </a:p>
        </p:txBody>
      </p:sp>
    </p:spTree>
    <p:extLst>
      <p:ext uri="{BB962C8B-B14F-4D97-AF65-F5344CB8AC3E}">
        <p14:creationId xmlns:p14="http://schemas.microsoft.com/office/powerpoint/2010/main" val="356615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C53B9-EFB3-C548-8107-C0FD05532644}"/>
              </a:ext>
            </a:extLst>
          </p:cNvPr>
          <p:cNvSpPr>
            <a:spLocks noGrp="1"/>
          </p:cNvSpPr>
          <p:nvPr>
            <p:ph type="title"/>
          </p:nvPr>
        </p:nvSpPr>
        <p:spPr/>
        <p:txBody>
          <a:bodyPr/>
          <a:lstStyle/>
          <a:p>
            <a:r>
              <a:rPr lang="en-US" dirty="0"/>
              <a:t>Who Uses Clouds?</a:t>
            </a:r>
          </a:p>
        </p:txBody>
      </p:sp>
      <p:sp>
        <p:nvSpPr>
          <p:cNvPr id="3" name="Content Placeholder 2">
            <a:extLst>
              <a:ext uri="{FF2B5EF4-FFF2-40B4-BE49-F238E27FC236}">
                <a16:creationId xmlns:a16="http://schemas.microsoft.com/office/drawing/2014/main" id="{5F749F5F-36E2-D849-BF6F-1493010E3712}"/>
              </a:ext>
            </a:extLst>
          </p:cNvPr>
          <p:cNvSpPr>
            <a:spLocks noGrp="1"/>
          </p:cNvSpPr>
          <p:nvPr>
            <p:ph idx="1"/>
          </p:nvPr>
        </p:nvSpPr>
        <p:spPr/>
        <p:txBody>
          <a:bodyPr/>
          <a:lstStyle/>
          <a:p>
            <a:r>
              <a:rPr lang="en-US" dirty="0"/>
              <a:t>System Administrators</a:t>
            </a:r>
          </a:p>
          <a:p>
            <a:pPr marL="914400" lvl="1" indent="-457200">
              <a:buFont typeface="Arial" panose="020B0604020202020204" pitchFamily="34" charset="0"/>
              <a:buChar char="•"/>
            </a:pPr>
            <a:r>
              <a:rPr lang="en-US" dirty="0"/>
              <a:t>Help automate operations</a:t>
            </a:r>
          </a:p>
          <a:p>
            <a:pPr marL="914400" lvl="1" indent="-457200">
              <a:buFont typeface="Arial" panose="020B0604020202020204" pitchFamily="34" charset="0"/>
              <a:buChar char="•"/>
            </a:pPr>
            <a:endParaRPr lang="en-US" dirty="0"/>
          </a:p>
          <a:p>
            <a:r>
              <a:rPr lang="en-US" dirty="0"/>
              <a:t>Software Developers</a:t>
            </a:r>
          </a:p>
          <a:p>
            <a:pPr marL="914400" lvl="1" indent="-457200">
              <a:buFont typeface="Arial" panose="020B0604020202020204" pitchFamily="34" charset="0"/>
              <a:buChar char="•"/>
            </a:pPr>
            <a:r>
              <a:rPr lang="en-US" dirty="0"/>
              <a:t>Build applications on cloud servers and platforms </a:t>
            </a:r>
          </a:p>
          <a:p>
            <a:pPr marL="914400" lvl="1" indent="-457200">
              <a:buFont typeface="Arial" panose="020B0604020202020204" pitchFamily="34" charset="0"/>
              <a:buChar char="•"/>
            </a:pPr>
            <a:endParaRPr lang="en-US" dirty="0"/>
          </a:p>
          <a:p>
            <a:r>
              <a:rPr lang="en-US" dirty="0"/>
              <a:t>Computational Scientists</a:t>
            </a:r>
          </a:p>
          <a:p>
            <a:pPr marL="914400" lvl="1" indent="-457200">
              <a:buFont typeface="Arial" panose="020B0604020202020204" pitchFamily="34" charset="0"/>
              <a:buChar char="•"/>
            </a:pPr>
            <a:r>
              <a:rPr lang="en-US" dirty="0"/>
              <a:t>Write codes to analyze scientific data that resides in the cloud</a:t>
            </a:r>
          </a:p>
          <a:p>
            <a:pPr lvl="1"/>
            <a:endParaRPr lang="en-US" dirty="0"/>
          </a:p>
        </p:txBody>
      </p:sp>
      <p:sp>
        <p:nvSpPr>
          <p:cNvPr id="4" name="Date Placeholder 3">
            <a:extLst>
              <a:ext uri="{FF2B5EF4-FFF2-40B4-BE49-F238E27FC236}">
                <a16:creationId xmlns:a16="http://schemas.microsoft.com/office/drawing/2014/main" id="{903856FB-363F-FB48-B478-8673B882E623}"/>
              </a:ext>
            </a:extLst>
          </p:cNvPr>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a:extLst>
              <a:ext uri="{FF2B5EF4-FFF2-40B4-BE49-F238E27FC236}">
                <a16:creationId xmlns:a16="http://schemas.microsoft.com/office/drawing/2014/main" id="{933D32FF-7426-0941-A088-0BD9805BF3F6}"/>
              </a:ext>
            </a:extLst>
          </p:cNvPr>
          <p:cNvSpPr>
            <a:spLocks noGrp="1"/>
          </p:cNvSpPr>
          <p:nvPr>
            <p:ph type="sldNum" sz="quarter" idx="12"/>
          </p:nvPr>
        </p:nvSpPr>
        <p:spPr/>
        <p:txBody>
          <a:bodyPr/>
          <a:lstStyle/>
          <a:p>
            <a:fld id="{25AD54D6-7583-454E-9B0B-4409350D8CF2}" type="slidenum">
              <a:rPr lang="en-US" smtClean="0"/>
              <a:t>6</a:t>
            </a:fld>
            <a:endParaRPr lang="en-US"/>
          </a:p>
        </p:txBody>
      </p:sp>
    </p:spTree>
    <p:extLst>
      <p:ext uri="{BB962C8B-B14F-4D97-AF65-F5344CB8AC3E}">
        <p14:creationId xmlns:p14="http://schemas.microsoft.com/office/powerpoint/2010/main" val="813021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97557-DEF7-DD4A-A1E0-A3263DB9B22A}"/>
              </a:ext>
            </a:extLst>
          </p:cNvPr>
          <p:cNvSpPr>
            <a:spLocks noGrp="1"/>
          </p:cNvSpPr>
          <p:nvPr>
            <p:ph type="title"/>
          </p:nvPr>
        </p:nvSpPr>
        <p:spPr/>
        <p:txBody>
          <a:bodyPr/>
          <a:lstStyle/>
          <a:p>
            <a:r>
              <a:rPr lang="en-US" dirty="0"/>
              <a:t>Service Models	</a:t>
            </a:r>
          </a:p>
        </p:txBody>
      </p:sp>
      <p:sp>
        <p:nvSpPr>
          <p:cNvPr id="3" name="Content Placeholder 2">
            <a:extLst>
              <a:ext uri="{FF2B5EF4-FFF2-40B4-BE49-F238E27FC236}">
                <a16:creationId xmlns:a16="http://schemas.microsoft.com/office/drawing/2014/main" id="{C658F657-32B5-4143-9297-555A469CAFEC}"/>
              </a:ext>
            </a:extLst>
          </p:cNvPr>
          <p:cNvSpPr>
            <a:spLocks noGrp="1"/>
          </p:cNvSpPr>
          <p:nvPr>
            <p:ph idx="1"/>
          </p:nvPr>
        </p:nvSpPr>
        <p:spPr/>
        <p:txBody>
          <a:bodyPr/>
          <a:lstStyle/>
          <a:p>
            <a:r>
              <a:rPr lang="en-US" dirty="0"/>
              <a:t>Infrastructure-as-a-service (IaaS) </a:t>
            </a:r>
          </a:p>
          <a:p>
            <a:pPr marL="914400" lvl="1" indent="-457200">
              <a:buFont typeface="Arial" panose="020B0604020202020204" pitchFamily="34" charset="0"/>
              <a:buChar char="•"/>
            </a:pPr>
            <a:r>
              <a:rPr lang="en-US" dirty="0"/>
              <a:t>Virtual servers, networks, firewalls, etc. (AWS, Azure)</a:t>
            </a:r>
          </a:p>
          <a:p>
            <a:r>
              <a:rPr lang="en-US" dirty="0"/>
              <a:t>Platform-as-a-service (PaaS)</a:t>
            </a:r>
          </a:p>
          <a:p>
            <a:pPr marL="914400" lvl="1" indent="-457200">
              <a:buFont typeface="Arial" panose="020B0604020202020204" pitchFamily="34" charset="0"/>
              <a:buChar char="•"/>
            </a:pPr>
            <a:r>
              <a:rPr lang="en-US" dirty="0"/>
              <a:t>Deploy application without managing virtual servers (Google App Engine, Heroku) </a:t>
            </a:r>
          </a:p>
          <a:p>
            <a:r>
              <a:rPr lang="en-US" dirty="0"/>
              <a:t>Software-as-a-service (SaaS)</a:t>
            </a:r>
          </a:p>
          <a:p>
            <a:pPr marL="914400" lvl="1" indent="-457200">
              <a:buFont typeface="Arial" panose="020B0604020202020204" pitchFamily="34" charset="0"/>
              <a:buChar char="•"/>
            </a:pPr>
            <a:r>
              <a:rPr lang="en-US" dirty="0"/>
              <a:t>Ready to use software applications (Gmail, Office365)</a:t>
            </a:r>
          </a:p>
          <a:p>
            <a:r>
              <a:rPr lang="en-US" dirty="0"/>
              <a:t>Functions-as-a-service (</a:t>
            </a:r>
            <a:r>
              <a:rPr lang="en-US" dirty="0" err="1"/>
              <a:t>FaaS</a:t>
            </a:r>
            <a:r>
              <a:rPr lang="en-US" dirty="0"/>
              <a:t>)</a:t>
            </a:r>
          </a:p>
          <a:p>
            <a:pPr marL="914400" lvl="1" indent="-457200">
              <a:buFont typeface="Arial" panose="020B0604020202020204" pitchFamily="34" charset="0"/>
              <a:buChar char="•"/>
            </a:pPr>
            <a:r>
              <a:rPr lang="en-US" dirty="0"/>
              <a:t>Run on demand without knowing the infrastructure (</a:t>
            </a:r>
            <a:r>
              <a:rPr lang="en-US" dirty="0" err="1"/>
              <a:t>hook.io</a:t>
            </a:r>
            <a:r>
              <a:rPr lang="en-US" dirty="0"/>
              <a:t>, AWS Lambda)</a:t>
            </a:r>
          </a:p>
          <a:p>
            <a:endParaRPr lang="en-US" dirty="0"/>
          </a:p>
        </p:txBody>
      </p:sp>
      <p:sp>
        <p:nvSpPr>
          <p:cNvPr id="4" name="Date Placeholder 3">
            <a:extLst>
              <a:ext uri="{FF2B5EF4-FFF2-40B4-BE49-F238E27FC236}">
                <a16:creationId xmlns:a16="http://schemas.microsoft.com/office/drawing/2014/main" id="{7860245D-ADE3-C342-9DFA-15DAC5194522}"/>
              </a:ext>
            </a:extLst>
          </p:cNvPr>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a:extLst>
              <a:ext uri="{FF2B5EF4-FFF2-40B4-BE49-F238E27FC236}">
                <a16:creationId xmlns:a16="http://schemas.microsoft.com/office/drawing/2014/main" id="{55649C25-013E-CC41-9CC6-6261F5F54327}"/>
              </a:ext>
            </a:extLst>
          </p:cNvPr>
          <p:cNvSpPr>
            <a:spLocks noGrp="1"/>
          </p:cNvSpPr>
          <p:nvPr>
            <p:ph type="sldNum" sz="quarter" idx="12"/>
          </p:nvPr>
        </p:nvSpPr>
        <p:spPr/>
        <p:txBody>
          <a:bodyPr/>
          <a:lstStyle/>
          <a:p>
            <a:fld id="{25AD54D6-7583-454E-9B0B-4409350D8CF2}" type="slidenum">
              <a:rPr lang="en-US" smtClean="0"/>
              <a:t>7</a:t>
            </a:fld>
            <a:endParaRPr lang="en-US"/>
          </a:p>
        </p:txBody>
      </p:sp>
    </p:spTree>
    <p:extLst>
      <p:ext uri="{BB962C8B-B14F-4D97-AF65-F5344CB8AC3E}">
        <p14:creationId xmlns:p14="http://schemas.microsoft.com/office/powerpoint/2010/main" val="3534005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7BBED-4E11-2F42-8BE6-0E45C4445556}"/>
              </a:ext>
            </a:extLst>
          </p:cNvPr>
          <p:cNvSpPr>
            <a:spLocks noGrp="1"/>
          </p:cNvSpPr>
          <p:nvPr>
            <p:ph type="title"/>
          </p:nvPr>
        </p:nvSpPr>
        <p:spPr/>
        <p:txBody>
          <a:bodyPr/>
          <a:lstStyle/>
          <a:p>
            <a:r>
              <a:rPr lang="en-US" dirty="0"/>
              <a:t>IaaS with Virtual Machines</a:t>
            </a:r>
          </a:p>
        </p:txBody>
      </p:sp>
      <p:sp>
        <p:nvSpPr>
          <p:cNvPr id="3" name="Content Placeholder 2">
            <a:extLst>
              <a:ext uri="{FF2B5EF4-FFF2-40B4-BE49-F238E27FC236}">
                <a16:creationId xmlns:a16="http://schemas.microsoft.com/office/drawing/2014/main" id="{819BF5FB-AE13-FC4A-B4E7-3B6CA93A6999}"/>
              </a:ext>
            </a:extLst>
          </p:cNvPr>
          <p:cNvSpPr>
            <a:spLocks noGrp="1"/>
          </p:cNvSpPr>
          <p:nvPr>
            <p:ph idx="1"/>
          </p:nvPr>
        </p:nvSpPr>
        <p:spPr/>
        <p:txBody>
          <a:bodyPr/>
          <a:lstStyle/>
          <a:p>
            <a:r>
              <a:rPr lang="en-US" dirty="0"/>
              <a:t>Emulations</a:t>
            </a:r>
          </a:p>
          <a:p>
            <a:pPr marL="914400" lvl="1" indent="-457200">
              <a:buFont typeface="Arial" panose="020B0604020202020204" pitchFamily="34" charset="0"/>
              <a:buChar char="•"/>
            </a:pPr>
            <a:r>
              <a:rPr lang="en-US" dirty="0"/>
              <a:t>Gives the appearance of any typical personal machine</a:t>
            </a:r>
          </a:p>
          <a:p>
            <a:pPr marL="914400" lvl="1" indent="-457200">
              <a:buFont typeface="Arial" panose="020B0604020202020204" pitchFamily="34" charset="0"/>
              <a:buChar char="•"/>
            </a:pPr>
            <a:r>
              <a:rPr lang="en-US" dirty="0"/>
              <a:t>Simulates architectures </a:t>
            </a:r>
          </a:p>
          <a:p>
            <a:r>
              <a:rPr lang="en-US" dirty="0"/>
              <a:t>Operating Systems</a:t>
            </a:r>
          </a:p>
          <a:p>
            <a:pPr marL="914400" lvl="1" indent="-457200">
              <a:buFont typeface="Arial" panose="020B0604020202020204" pitchFamily="34" charset="0"/>
              <a:buChar char="•"/>
            </a:pPr>
            <a:r>
              <a:rPr lang="en-US" dirty="0"/>
              <a:t>Generally Linux in scientific communities but proprietary ones available through branded IaaS options</a:t>
            </a:r>
          </a:p>
          <a:p>
            <a:r>
              <a:rPr lang="en-US" dirty="0"/>
              <a:t>Software </a:t>
            </a:r>
          </a:p>
          <a:p>
            <a:pPr marL="914400" lvl="1" indent="-457200">
              <a:buFont typeface="Arial" panose="020B0604020202020204" pitchFamily="34" charset="0"/>
              <a:buChar char="•"/>
            </a:pPr>
            <a:r>
              <a:rPr lang="en-US" dirty="0"/>
              <a:t>Allows for installation of software in a way that generally doesn’t require building from the binary </a:t>
            </a:r>
          </a:p>
        </p:txBody>
      </p:sp>
      <p:sp>
        <p:nvSpPr>
          <p:cNvPr id="4" name="Date Placeholder 3">
            <a:extLst>
              <a:ext uri="{FF2B5EF4-FFF2-40B4-BE49-F238E27FC236}">
                <a16:creationId xmlns:a16="http://schemas.microsoft.com/office/drawing/2014/main" id="{0CFF3EDB-B391-1844-934C-D9348F9E5A58}"/>
              </a:ext>
            </a:extLst>
          </p:cNvPr>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a:extLst>
              <a:ext uri="{FF2B5EF4-FFF2-40B4-BE49-F238E27FC236}">
                <a16:creationId xmlns:a16="http://schemas.microsoft.com/office/drawing/2014/main" id="{804F7670-3E44-A143-84AA-BE5D5615F7D9}"/>
              </a:ext>
            </a:extLst>
          </p:cNvPr>
          <p:cNvSpPr>
            <a:spLocks noGrp="1"/>
          </p:cNvSpPr>
          <p:nvPr>
            <p:ph type="sldNum" sz="quarter" idx="12"/>
          </p:nvPr>
        </p:nvSpPr>
        <p:spPr/>
        <p:txBody>
          <a:bodyPr/>
          <a:lstStyle/>
          <a:p>
            <a:fld id="{25AD54D6-7583-454E-9B0B-4409350D8CF2}" type="slidenum">
              <a:rPr lang="en-US" smtClean="0"/>
              <a:t>8</a:t>
            </a:fld>
            <a:endParaRPr lang="en-US"/>
          </a:p>
        </p:txBody>
      </p:sp>
    </p:spTree>
    <p:extLst>
      <p:ext uri="{BB962C8B-B14F-4D97-AF65-F5344CB8AC3E}">
        <p14:creationId xmlns:p14="http://schemas.microsoft.com/office/powerpoint/2010/main" val="3149017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Jetstream </a:t>
            </a:r>
          </a:p>
        </p:txBody>
      </p:sp>
      <p:sp>
        <p:nvSpPr>
          <p:cNvPr id="3" name="Content Placeholder 2"/>
          <p:cNvSpPr>
            <a:spLocks noGrp="1"/>
          </p:cNvSpPr>
          <p:nvPr>
            <p:ph idx="1"/>
          </p:nvPr>
        </p:nvSpPr>
        <p:spPr/>
        <p:txBody>
          <a:bodyPr>
            <a:normAutofit/>
          </a:bodyPr>
          <a:lstStyle/>
          <a:p>
            <a:pPr marL="457200" indent="-457200">
              <a:buFont typeface="Arial" charset="0"/>
              <a:buChar char="•"/>
            </a:pPr>
            <a:r>
              <a:rPr lang="en-US" sz="2400" dirty="0"/>
              <a:t>NSF funded production cloud facility </a:t>
            </a:r>
          </a:p>
          <a:p>
            <a:pPr marL="457200" indent="-457200">
              <a:buFont typeface="Arial" charset="0"/>
              <a:buChar char="•"/>
            </a:pPr>
            <a:endParaRPr lang="en-US" sz="2400" dirty="0"/>
          </a:p>
          <a:p>
            <a:pPr marL="457200" indent="-457200">
              <a:buFont typeface="Arial" charset="0"/>
              <a:buChar char="•"/>
            </a:pPr>
            <a:r>
              <a:rPr lang="en-US" sz="2400" dirty="0"/>
              <a:t>On-demand interactive computing and analysis</a:t>
            </a:r>
          </a:p>
          <a:p>
            <a:pPr marL="457200" indent="-457200">
              <a:buFont typeface="Arial" charset="0"/>
              <a:buChar char="•"/>
            </a:pPr>
            <a:endParaRPr lang="en-US" sz="2400" dirty="0"/>
          </a:p>
          <a:p>
            <a:pPr marL="457200" indent="-457200">
              <a:buFont typeface="Arial" charset="0"/>
              <a:buChar char="•"/>
            </a:pPr>
            <a:r>
              <a:rPr lang="en-US" sz="2400" dirty="0"/>
              <a:t>Configurable environments </a:t>
            </a:r>
          </a:p>
          <a:p>
            <a:pPr marL="457200" indent="-457200">
              <a:buFont typeface="Arial" charset="0"/>
              <a:buChar char="•"/>
            </a:pPr>
            <a:endParaRPr lang="en-US" sz="2400" dirty="0"/>
          </a:p>
          <a:p>
            <a:pPr marL="457200" indent="-457200">
              <a:buFont typeface="Arial" charset="0"/>
              <a:buChar char="•"/>
            </a:pPr>
            <a:r>
              <a:rPr lang="en-US" sz="2400" dirty="0"/>
              <a:t>User-friendly, widely accessible cloud environment </a:t>
            </a:r>
          </a:p>
          <a:p>
            <a:pPr marL="457200" indent="-457200">
              <a:buFont typeface="Arial" charset="0"/>
              <a:buChar char="•"/>
            </a:pPr>
            <a:endParaRPr lang="en-US" sz="2400" dirty="0"/>
          </a:p>
          <a:p>
            <a:pPr marL="457200" indent="-457200">
              <a:buFont typeface="Arial" charset="0"/>
              <a:buChar char="•"/>
            </a:pPr>
            <a:r>
              <a:rPr lang="en-US" sz="2400" dirty="0"/>
              <a:t>Library of preconfigured virtual machines</a:t>
            </a:r>
          </a:p>
          <a:p>
            <a:pPr marL="457200" indent="-457200">
              <a:buFont typeface="Arial" charset="0"/>
              <a:buChar char="•"/>
            </a:pPr>
            <a:endParaRPr lang="en-US" sz="2400" dirty="0"/>
          </a:p>
        </p:txBody>
      </p:sp>
      <p:sp>
        <p:nvSpPr>
          <p:cNvPr id="4" name="Date Placeholder 3"/>
          <p:cNvSpPr>
            <a:spLocks noGrp="1"/>
          </p:cNvSpPr>
          <p:nvPr>
            <p:ph type="dt" sz="half" idx="10"/>
          </p:nvPr>
        </p:nvSpPr>
        <p:spPr/>
        <p:txBody>
          <a:bodyPr/>
          <a:lstStyle/>
          <a:p>
            <a:fld id="{CBFA3B25-BD4F-1442-BB3F-E8E558C24C1A}" type="datetime1">
              <a:rPr lang="en-US" smtClean="0"/>
              <a:t>6/13/18</a:t>
            </a:fld>
            <a:endParaRPr lang="en-US"/>
          </a:p>
        </p:txBody>
      </p:sp>
      <p:sp>
        <p:nvSpPr>
          <p:cNvPr id="5" name="Slide Number Placeholder 4"/>
          <p:cNvSpPr>
            <a:spLocks noGrp="1"/>
          </p:cNvSpPr>
          <p:nvPr>
            <p:ph type="sldNum" sz="quarter" idx="12"/>
          </p:nvPr>
        </p:nvSpPr>
        <p:spPr/>
        <p:txBody>
          <a:bodyPr/>
          <a:lstStyle/>
          <a:p>
            <a:fld id="{25AD54D6-7583-454E-9B0B-4409350D8CF2}" type="slidenum">
              <a:rPr lang="en-US" smtClean="0"/>
              <a:t>9</a:t>
            </a:fld>
            <a:endParaRPr lang="en-US"/>
          </a:p>
        </p:txBody>
      </p:sp>
    </p:spTree>
    <p:extLst>
      <p:ext uri="{BB962C8B-B14F-4D97-AF65-F5344CB8AC3E}">
        <p14:creationId xmlns:p14="http://schemas.microsoft.com/office/powerpoint/2010/main" val="1395312421"/>
      </p:ext>
    </p:extLst>
  </p:cSld>
  <p:clrMapOvr>
    <a:masterClrMapping/>
  </p:clrMapOvr>
</p:sld>
</file>

<file path=ppt/theme/theme1.xml><?xml version="1.0" encoding="utf-8"?>
<a:theme xmlns:a="http://schemas.openxmlformats.org/drawingml/2006/main" name="TACCSl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rmAutofit/>
      </a:bodyPr>
      <a:lstStyle>
        <a:defPPr>
          <a:defRPr sz="1800" dirty="0" smtClean="0"/>
        </a:defPPr>
      </a:lstStyle>
    </a:txDef>
  </a:objectDefaults>
  <a:extraClrSchemeLst/>
  <a:extLst>
    <a:ext uri="{05A4C25C-085E-4340-85A3-A5531E510DB2}">
      <thm15:themeFamily xmlns:thm15="http://schemas.microsoft.com/office/thememl/2012/main" name="TACCSlides" id="{3E9EAE65-5880-AE45-90CD-256061E1F88C}" vid="{60E6A35D-05D5-2A42-88E1-EA2A49ED1BD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5987</TotalTime>
  <Words>2740</Words>
  <Application>Microsoft Macintosh PowerPoint</Application>
  <PresentationFormat>Widescreen</PresentationFormat>
  <Paragraphs>319</Paragraphs>
  <Slides>34</Slides>
  <Notes>30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34</vt:i4>
      </vt:variant>
    </vt:vector>
  </HeadingPairs>
  <TitlesOfParts>
    <vt:vector size="46" baseType="lpstr">
      <vt:lpstr>Arial</vt:lpstr>
      <vt:lpstr>Calibri</vt:lpstr>
      <vt:lpstr>Calibri Light</vt:lpstr>
      <vt:lpstr>Courier</vt:lpstr>
      <vt:lpstr>Helvetica Neue</vt:lpstr>
      <vt:lpstr>Helvetica Neue Condensed Bold</vt:lpstr>
      <vt:lpstr>Helvetica Neue LT Std 55 Roman</vt:lpstr>
      <vt:lpstr>Helvetica Neue LT Std 77 Bold Condensed</vt:lpstr>
      <vt:lpstr>Helvetica Neue LT Std 85 Heavy</vt:lpstr>
      <vt:lpstr>Menlo</vt:lpstr>
      <vt:lpstr>TACCSlides</vt:lpstr>
      <vt:lpstr>Custom Design</vt:lpstr>
      <vt:lpstr>Cloud Computing</vt:lpstr>
      <vt:lpstr>Overview</vt:lpstr>
      <vt:lpstr>What is a Cloud? </vt:lpstr>
      <vt:lpstr>Why is it Useful?</vt:lpstr>
      <vt:lpstr>Cloud vs. HPC</vt:lpstr>
      <vt:lpstr>Who Uses Clouds?</vt:lpstr>
      <vt:lpstr>Service Models </vt:lpstr>
      <vt:lpstr>IaaS with Virtual Machines</vt:lpstr>
      <vt:lpstr>Jetstream </vt:lpstr>
      <vt:lpstr>Architecture Overview</vt:lpstr>
      <vt:lpstr>PowerPoint Presentation</vt:lpstr>
      <vt:lpstr>Virtual Machines</vt:lpstr>
      <vt:lpstr>Images</vt:lpstr>
      <vt:lpstr>Images cont.</vt:lpstr>
      <vt:lpstr>Images cont.</vt:lpstr>
      <vt:lpstr>Modifying an Image</vt:lpstr>
      <vt:lpstr>Modifying an Image cont.</vt:lpstr>
      <vt:lpstr>Saving an Image</vt:lpstr>
      <vt:lpstr>In Summary</vt:lpstr>
      <vt:lpstr>IaaS with Bare Metal </vt:lpstr>
      <vt:lpstr>Chameleon</vt:lpstr>
      <vt:lpstr>OpenStack</vt:lpstr>
      <vt:lpstr>APIs, SSH, and IPs</vt:lpstr>
      <vt:lpstr>Command Line Access</vt:lpstr>
      <vt:lpstr>For Mac </vt:lpstr>
      <vt:lpstr>For Windows</vt:lpstr>
      <vt:lpstr>On the Command Line</vt:lpstr>
      <vt:lpstr>Selecting Hardware</vt:lpstr>
      <vt:lpstr>Check on Resources with REST API</vt:lpstr>
      <vt:lpstr>Reservations</vt:lpstr>
      <vt:lpstr>Complex Appliances</vt:lpstr>
      <vt:lpstr>PowerPoint Presentation</vt:lpstr>
      <vt:lpstr>Managing and Monitoring </vt:lpstr>
      <vt:lpstr>Q&amp;A</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Virginia Trueheart</dc:creator>
  <cp:lastModifiedBy>Virginia Trueheart</cp:lastModifiedBy>
  <cp:revision>77</cp:revision>
  <dcterms:created xsi:type="dcterms:W3CDTF">2018-01-10T20:39:39Z</dcterms:created>
  <dcterms:modified xsi:type="dcterms:W3CDTF">2018-06-13T19:51:14Z</dcterms:modified>
</cp:coreProperties>
</file>